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56"/>
  </p:notesMasterIdLst>
  <p:sldIdLst>
    <p:sldId id="257" r:id="rId2"/>
    <p:sldId id="342" r:id="rId3"/>
    <p:sldId id="282" r:id="rId4"/>
    <p:sldId id="287" r:id="rId5"/>
    <p:sldId id="283" r:id="rId6"/>
    <p:sldId id="341" r:id="rId7"/>
    <p:sldId id="334" r:id="rId8"/>
    <p:sldId id="330" r:id="rId9"/>
    <p:sldId id="311" r:id="rId10"/>
    <p:sldId id="312" r:id="rId11"/>
    <p:sldId id="313" r:id="rId12"/>
    <p:sldId id="314" r:id="rId13"/>
    <p:sldId id="327" r:id="rId14"/>
    <p:sldId id="328" r:id="rId15"/>
    <p:sldId id="315" r:id="rId16"/>
    <p:sldId id="316" r:id="rId17"/>
    <p:sldId id="318" r:id="rId18"/>
    <p:sldId id="319" r:id="rId19"/>
    <p:sldId id="320" r:id="rId20"/>
    <p:sldId id="321" r:id="rId21"/>
    <p:sldId id="322" r:id="rId22"/>
    <p:sldId id="326" r:id="rId23"/>
    <p:sldId id="324" r:id="rId24"/>
    <p:sldId id="323" r:id="rId25"/>
    <p:sldId id="272" r:id="rId26"/>
    <p:sldId id="273" r:id="rId27"/>
    <p:sldId id="274" r:id="rId28"/>
    <p:sldId id="275" r:id="rId29"/>
    <p:sldId id="276" r:id="rId30"/>
    <p:sldId id="277" r:id="rId31"/>
    <p:sldId id="304" r:id="rId32"/>
    <p:sldId id="305" r:id="rId33"/>
    <p:sldId id="298" r:id="rId34"/>
    <p:sldId id="278" r:id="rId35"/>
    <p:sldId id="296" r:id="rId36"/>
    <p:sldId id="297" r:id="rId37"/>
    <p:sldId id="289" r:id="rId38"/>
    <p:sldId id="290" r:id="rId39"/>
    <p:sldId id="291" r:id="rId40"/>
    <p:sldId id="293" r:id="rId41"/>
    <p:sldId id="292" r:id="rId42"/>
    <p:sldId id="294" r:id="rId43"/>
    <p:sldId id="295" r:id="rId44"/>
    <p:sldId id="336" r:id="rId45"/>
    <p:sldId id="337" r:id="rId46"/>
    <p:sldId id="338" r:id="rId47"/>
    <p:sldId id="335" r:id="rId48"/>
    <p:sldId id="299" r:id="rId49"/>
    <p:sldId id="300" r:id="rId50"/>
    <p:sldId id="301" r:id="rId51"/>
    <p:sldId id="302" r:id="rId52"/>
    <p:sldId id="279" r:id="rId53"/>
    <p:sldId id="280" r:id="rId54"/>
    <p:sldId id="332" r:id="rId5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051FF2"/>
    <a:srgbClr val="009138"/>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890"/>
    <p:restoredTop sz="94626"/>
  </p:normalViewPr>
  <p:slideViewPr>
    <p:cSldViewPr snapToGrid="0" snapToObjects="1">
      <p:cViewPr varScale="1">
        <p:scale>
          <a:sx n="116" d="100"/>
          <a:sy n="116" d="100"/>
        </p:scale>
        <p:origin x="2008" y="19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image" Target="../media/image26.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8.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2779444-0549-4648-81BE-A12480E7B9D3}" type="datetimeFigureOut">
              <a:t>3/29/22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C7827EB-4F34-1542-B85E-CDD0D44031A1}" type="slidenum">
              <a:t>‹#›</a:t>
            </a:fld>
            <a:endParaRPr lang="en-US"/>
          </a:p>
        </p:txBody>
      </p:sp>
    </p:spTree>
    <p:extLst>
      <p:ext uri="{BB962C8B-B14F-4D97-AF65-F5344CB8AC3E}">
        <p14:creationId xmlns:p14="http://schemas.microsoft.com/office/powerpoint/2010/main" val="2768662633"/>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challenges</a:t>
            </a:r>
            <a:r>
              <a:rPr lang="en-US" baseline="0"/>
              <a:t> stem from the large, noisy, and heterogeneous more than from colelcting the data in the first place.</a:t>
            </a:r>
          </a:p>
          <a:p>
            <a:endParaRPr lang="en-US" baseline="0"/>
          </a:p>
          <a:p>
            <a:r>
              <a:rPr lang="en-US" baseline="0"/>
              <a:t>Data scie</a:t>
            </a:r>
            <a:endParaRPr lang="en-US"/>
          </a:p>
        </p:txBody>
      </p:sp>
      <p:sp>
        <p:nvSpPr>
          <p:cNvPr id="4" name="Slide Number Placeholder 3"/>
          <p:cNvSpPr>
            <a:spLocks noGrp="1"/>
          </p:cNvSpPr>
          <p:nvPr>
            <p:ph type="sldNum" sz="quarter" idx="10"/>
          </p:nvPr>
        </p:nvSpPr>
        <p:spPr/>
        <p:txBody>
          <a:bodyPr/>
          <a:lstStyle/>
          <a:p>
            <a:fld id="{1B2C4DC8-0FA3-3C40-B18F-539AC78115EF}" type="slidenum">
              <a:rPr lang="en-US" smtClean="0"/>
              <a:t>8</a:t>
            </a:fld>
            <a:endParaRPr lang="en-US"/>
          </a:p>
        </p:txBody>
      </p:sp>
    </p:spTree>
    <p:extLst>
      <p:ext uri="{BB962C8B-B14F-4D97-AF65-F5344CB8AC3E}">
        <p14:creationId xmlns:p14="http://schemas.microsoft.com/office/powerpoint/2010/main" val="41402457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week we</a:t>
            </a:r>
            <a:r>
              <a:rPr lang="en-US" baseline="0"/>
              <a:t>’re going to talk about estimation and prediction.</a:t>
            </a:r>
          </a:p>
          <a:p>
            <a:endParaRPr lang="en-US" baseline="0"/>
          </a:p>
          <a:p>
            <a:r>
              <a:rPr lang="en-US" baseline="0"/>
              <a:t>I want to begin with a non-research article from 2010 by Jonah Lehrer.  In this article, the author describes cases where once-promising research results become weaker over time – they become harder to replicate, or the effect size becomes smaller.  </a:t>
            </a:r>
          </a:p>
          <a:p>
            <a:endParaRPr lang="en-US" baseline="0"/>
          </a:p>
          <a:p>
            <a:r>
              <a:rPr lang="en-US" baseline="0"/>
              <a:t>He quotes John Davis speaking about the efficiacy of antidepressants, saying…</a:t>
            </a:r>
          </a:p>
          <a:p>
            <a:endParaRPr lang="en-US" baseline="0"/>
          </a:p>
          <a:p>
            <a:r>
              <a:rPr lang="en-US" baseline="0"/>
              <a:t>He talks about Anders Moller, a biologist who made an important discovery based on precise measurements of symmetry in the plumage of barn swallows, only to find the effect size shrank by 80 percent in the studies following the initial paper.</a:t>
            </a:r>
          </a:p>
          <a:p>
            <a:endParaRPr lang="en-US" baseline="0"/>
          </a:p>
          <a:p>
            <a:r>
              <a:rPr lang="en-US" baseline="0"/>
              <a:t>Jonathan Schooler made a discovery he called verbal overshadowing, which showed, counter-intuitively, that talking about something someone’s face made it harder to recognize later rather than easier.  But this effect too became weaker over time.</a:t>
            </a:r>
          </a:p>
          <a:p>
            <a:endParaRPr lang="en-US" baseline="0"/>
          </a:p>
          <a:p>
            <a:r>
              <a:rPr lang="en-US" baseline="0"/>
              <a:t>Back in the 1930s, Joseph Rhine, a researcher at Duke Unviersity who coined the terms parapscyhology and etrasensor perception, reported data showing that some invdividuals could correctly guess the symbols on special cards without seeing them in remarkably long streaks.  But the same individuals’ performance would decline over time.  He called it the decline effect.</a:t>
            </a:r>
          </a:p>
          <a:p>
            <a:endParaRPr lang="en-US" baseline="0"/>
          </a:p>
          <a:p>
            <a:r>
              <a:rPr lang="en-US" baseline="0"/>
              <a:t>What’s going on?  The article offers some sensible and some not-so-sensible ideas about the root cause.</a:t>
            </a:r>
          </a:p>
          <a:p>
            <a:endParaRPr lang="en-US" baseline="0"/>
          </a:p>
          <a:p>
            <a:endParaRPr lang="en-US"/>
          </a:p>
        </p:txBody>
      </p:sp>
      <p:sp>
        <p:nvSpPr>
          <p:cNvPr id="4" name="Slide Number Placeholder 3"/>
          <p:cNvSpPr>
            <a:spLocks noGrp="1"/>
          </p:cNvSpPr>
          <p:nvPr>
            <p:ph type="sldNum" sz="quarter" idx="10"/>
          </p:nvPr>
        </p:nvSpPr>
        <p:spPr/>
        <p:txBody>
          <a:bodyPr/>
          <a:lstStyle/>
          <a:p>
            <a:fld id="{1B2C4DC8-0FA3-3C40-B18F-539AC78115EF}" type="slidenum">
              <a:rPr lang="en-US" smtClean="0"/>
              <a:t>48</a:t>
            </a:fld>
            <a:endParaRPr lang="en-US"/>
          </a:p>
        </p:txBody>
      </p:sp>
    </p:spTree>
    <p:extLst>
      <p:ext uri="{BB962C8B-B14F-4D97-AF65-F5344CB8AC3E}">
        <p14:creationId xmlns:p14="http://schemas.microsoft.com/office/powerpoint/2010/main" val="41757041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US" sz="2000"/>
              <a:t>One culprit is publication bias.  </a:t>
            </a:r>
          </a:p>
          <a:p>
            <a:pPr marL="0" marR="0" lvl="1" indent="0" algn="l" defTabSz="457200" rtl="0" eaLnBrk="1" fontAlgn="auto" latinLnBrk="0" hangingPunct="1">
              <a:lnSpc>
                <a:spcPct val="100000"/>
              </a:lnSpc>
              <a:spcBef>
                <a:spcPts val="0"/>
              </a:spcBef>
              <a:spcAft>
                <a:spcPts val="0"/>
              </a:spcAft>
              <a:buClrTx/>
              <a:buSzTx/>
              <a:buFontTx/>
              <a:buNone/>
              <a:tabLst/>
              <a:defRPr/>
            </a:pPr>
            <a:endParaRPr lang="en-US" sz="2000"/>
          </a:p>
          <a:p>
            <a:pPr marL="0" marR="0" lvl="1" indent="0" algn="l" defTabSz="457200" rtl="0" eaLnBrk="1" fontAlgn="auto" latinLnBrk="0" hangingPunct="1">
              <a:lnSpc>
                <a:spcPct val="100000"/>
              </a:lnSpc>
              <a:spcBef>
                <a:spcPts val="0"/>
              </a:spcBef>
              <a:spcAft>
                <a:spcPts val="0"/>
              </a:spcAft>
              <a:buClrTx/>
              <a:buSzTx/>
              <a:buFontTx/>
              <a:buNone/>
              <a:tabLst/>
              <a:defRPr/>
            </a:pPr>
            <a:r>
              <a:rPr lang="en-US" sz="2000"/>
              <a:t>Joober et al. in 2012 </a:t>
            </a:r>
          </a:p>
          <a:p>
            <a:pPr marL="0" marR="0" lvl="1" indent="0" algn="l" defTabSz="457200" rtl="0" eaLnBrk="1" fontAlgn="auto" latinLnBrk="0" hangingPunct="1">
              <a:lnSpc>
                <a:spcPct val="100000"/>
              </a:lnSpc>
              <a:spcBef>
                <a:spcPts val="0"/>
              </a:spcBef>
              <a:spcAft>
                <a:spcPts val="0"/>
              </a:spcAft>
              <a:buClrTx/>
              <a:buSzTx/>
              <a:buFontTx/>
              <a:buNone/>
              <a:tabLst/>
              <a:defRPr/>
            </a:pPr>
            <a:endParaRPr lang="en-US" sz="2000"/>
          </a:p>
          <a:p>
            <a:pPr marL="0" marR="0" lvl="1" indent="0" algn="l" defTabSz="457200" rtl="0" eaLnBrk="1" fontAlgn="auto" latinLnBrk="0" hangingPunct="1">
              <a:lnSpc>
                <a:spcPct val="100000"/>
              </a:lnSpc>
              <a:spcBef>
                <a:spcPts val="0"/>
              </a:spcBef>
              <a:spcAft>
                <a:spcPts val="0"/>
              </a:spcAft>
              <a:buClrTx/>
              <a:buSzTx/>
              <a:buFontTx/>
              <a:buNone/>
              <a:tabLst/>
              <a:defRPr/>
            </a:pPr>
            <a:r>
              <a:rPr lang="en-US" sz="2000"/>
              <a:t>You can’t roll the dice a bunch of times then yell “Yahtzee!”</a:t>
            </a:r>
          </a:p>
        </p:txBody>
      </p:sp>
      <p:sp>
        <p:nvSpPr>
          <p:cNvPr id="4" name="Slide Number Placeholder 3"/>
          <p:cNvSpPr>
            <a:spLocks noGrp="1"/>
          </p:cNvSpPr>
          <p:nvPr>
            <p:ph type="sldNum" sz="quarter" idx="10"/>
          </p:nvPr>
        </p:nvSpPr>
        <p:spPr/>
        <p:txBody>
          <a:bodyPr/>
          <a:lstStyle/>
          <a:p>
            <a:fld id="{1B2C4DC8-0FA3-3C40-B18F-539AC78115EF}" type="slidenum">
              <a:rPr lang="en-US" smtClean="0"/>
              <a:t>49</a:t>
            </a:fld>
            <a:endParaRPr lang="en-US"/>
          </a:p>
        </p:txBody>
      </p:sp>
    </p:spTree>
    <p:extLst>
      <p:ext uri="{BB962C8B-B14F-4D97-AF65-F5344CB8AC3E}">
        <p14:creationId xmlns:p14="http://schemas.microsoft.com/office/powerpoint/2010/main" val="24489921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Here’s a simulation of what Rhine in the</a:t>
            </a:r>
            <a:r>
              <a:rPr lang="en-US" baseline="0"/>
              <a:t> 1930s referred to as the decline effect.  </a:t>
            </a:r>
          </a:p>
          <a:p>
            <a:endParaRPr lang="en-US" baseline="0"/>
          </a:p>
          <a:p>
            <a:r>
              <a:rPr lang="en-US" baseline="0"/>
              <a:t>As the study size increases, the effect size diminishes.  Other metrics on the x and y axes are possible: x-axis might be improvements in experimental design, y-axis might be statistical significance.  </a:t>
            </a:r>
          </a:p>
          <a:p>
            <a:endParaRPr lang="en-US" baseline="0"/>
          </a:p>
          <a:p>
            <a:r>
              <a:rPr lang="en-US" baseline="0"/>
              <a:t>The units of effect size will be application specific – number of smokers who quit, number of T-cells in the blood, amount of ad revenue generated, etc.  Something that measures how “good” the result is.</a:t>
            </a:r>
            <a:endParaRPr lang="en-US"/>
          </a:p>
        </p:txBody>
      </p:sp>
      <p:sp>
        <p:nvSpPr>
          <p:cNvPr id="4" name="Slide Number Placeholder 3"/>
          <p:cNvSpPr>
            <a:spLocks noGrp="1"/>
          </p:cNvSpPr>
          <p:nvPr>
            <p:ph type="sldNum" sz="quarter" idx="10"/>
          </p:nvPr>
        </p:nvSpPr>
        <p:spPr/>
        <p:txBody>
          <a:bodyPr/>
          <a:lstStyle/>
          <a:p>
            <a:fld id="{1B2C4DC8-0FA3-3C40-B18F-539AC78115EF}" type="slidenum">
              <a:rPr lang="en-US" smtClean="0"/>
              <a:t>50</a:t>
            </a:fld>
            <a:endParaRPr lang="en-US"/>
          </a:p>
        </p:txBody>
      </p:sp>
    </p:spTree>
    <p:extLst>
      <p:ext uri="{BB962C8B-B14F-4D97-AF65-F5344CB8AC3E}">
        <p14:creationId xmlns:p14="http://schemas.microsoft.com/office/powerpoint/2010/main" val="14226886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US" sz="2000"/>
              <a:t>You can’t roll the dice a bunch of times then yell “Yahtzee!”</a:t>
            </a:r>
          </a:p>
          <a:p>
            <a:endParaRPr lang="en-US"/>
          </a:p>
        </p:txBody>
      </p:sp>
      <p:sp>
        <p:nvSpPr>
          <p:cNvPr id="4" name="Slide Number Placeholder 3"/>
          <p:cNvSpPr>
            <a:spLocks noGrp="1"/>
          </p:cNvSpPr>
          <p:nvPr>
            <p:ph type="sldNum" sz="quarter" idx="10"/>
          </p:nvPr>
        </p:nvSpPr>
        <p:spPr/>
        <p:txBody>
          <a:bodyPr/>
          <a:lstStyle/>
          <a:p>
            <a:fld id="{1B2C4DC8-0FA3-3C40-B18F-539AC78115EF}" type="slidenum">
              <a:rPr lang="en-US" smtClean="0"/>
              <a:t>51</a:t>
            </a:fld>
            <a:endParaRPr lang="en-US"/>
          </a:p>
        </p:txBody>
      </p:sp>
    </p:spTree>
    <p:extLst>
      <p:ext uri="{BB962C8B-B14F-4D97-AF65-F5344CB8AC3E}">
        <p14:creationId xmlns:p14="http://schemas.microsoft.com/office/powerpoint/2010/main" val="8268710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Slide Image Placeholder 1"/>
          <p:cNvSpPr>
            <a:spLocks noGrp="1" noRot="1" noChangeAspect="1" noTextEdit="1"/>
          </p:cNvSpPr>
          <p:nvPr>
            <p:ph type="sldImg"/>
          </p:nvPr>
        </p:nvSpPr>
        <p:spPr>
          <a:ln/>
        </p:spPr>
      </p:sp>
      <p:sp>
        <p:nvSpPr>
          <p:cNvPr id="21506"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r>
              <a:rPr lang="en-US">
                <a:latin typeface="Times" charset="0"/>
              </a:rPr>
              <a:t>And processing power, either as raw processor speed or via novel multi-core and many-core architectures, is also continuing to increase exponentially…</a:t>
            </a:r>
          </a:p>
        </p:txBody>
      </p:sp>
      <p:sp>
        <p:nvSpPr>
          <p:cNvPr id="21507"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fld id="{F097379F-56C5-2D4A-B126-51B655899E47}" type="slidenum">
              <a:rPr lang="en-US" sz="1200">
                <a:solidFill>
                  <a:prstClr val="black"/>
                </a:solidFill>
              </a:rPr>
              <a:pPr/>
              <a:t>52</a:t>
            </a:fld>
            <a:endParaRPr lang="en-US" sz="1200">
              <a:solidFill>
                <a:prstClr val="black"/>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Slide Image Placeholder 1"/>
          <p:cNvSpPr>
            <a:spLocks noGrp="1" noRot="1" noChangeAspect="1" noTextEdit="1"/>
          </p:cNvSpPr>
          <p:nvPr>
            <p:ph type="sldImg"/>
          </p:nvPr>
        </p:nvSpPr>
        <p:spPr>
          <a:ln/>
        </p:spPr>
      </p:sp>
      <p:sp>
        <p:nvSpPr>
          <p:cNvPr id="25602"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r>
              <a:rPr lang="en-US">
                <a:latin typeface="Times" charset="0"/>
              </a:rPr>
              <a:t>… but human cognitive capacity is remaining constant. How can computing technologies help scientists make sense out of these vast and complex data sets?</a:t>
            </a:r>
          </a:p>
          <a:p>
            <a:pPr eaLnBrk="1" hangingPunct="1"/>
            <a:endParaRPr lang="en-US">
              <a:latin typeface="Times" charset="0"/>
            </a:endParaRPr>
          </a:p>
          <a:p>
            <a:pPr eaLnBrk="1" hangingPunct="1"/>
            <a:endParaRPr lang="en-US">
              <a:latin typeface="Times" charset="0"/>
            </a:endParaRPr>
          </a:p>
        </p:txBody>
      </p:sp>
      <p:sp>
        <p:nvSpPr>
          <p:cNvPr id="25603"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fld id="{767D98E3-D453-6143-B8B0-11A0437A913B}" type="slidenum">
              <a:rPr lang="en-US" sz="1200">
                <a:solidFill>
                  <a:prstClr val="black"/>
                </a:solidFill>
              </a:rPr>
              <a:pPr/>
              <a:t>53</a:t>
            </a:fld>
            <a:endParaRPr lang="en-US" sz="1200">
              <a:solidFill>
                <a:prstClr val="black"/>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Google </a:t>
            </a:r>
          </a:p>
        </p:txBody>
      </p:sp>
      <p:sp>
        <p:nvSpPr>
          <p:cNvPr id="4" name="Slide Number Placeholder 3"/>
          <p:cNvSpPr>
            <a:spLocks noGrp="1"/>
          </p:cNvSpPr>
          <p:nvPr>
            <p:ph type="sldNum" sz="quarter" idx="10"/>
          </p:nvPr>
        </p:nvSpPr>
        <p:spPr/>
        <p:txBody>
          <a:bodyPr/>
          <a:lstStyle/>
          <a:p>
            <a:fld id="{1B2C4DC8-0FA3-3C40-B18F-539AC78115EF}" type="slidenum">
              <a:rPr lang="en-US" smtClean="0"/>
              <a:t>12</a:t>
            </a:fld>
            <a:endParaRPr lang="en-US"/>
          </a:p>
        </p:txBody>
      </p:sp>
    </p:spTree>
    <p:extLst>
      <p:ext uri="{BB962C8B-B14F-4D97-AF65-F5344CB8AC3E}">
        <p14:creationId xmlns:p14="http://schemas.microsoft.com/office/powerpoint/2010/main" val="10061357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Researchers were able to chart historical periods of positive and negative moods through literature. Values above zero indicate generally "happy" periods, and values below the zero indicate generally "sad" periods.</a:t>
            </a:r>
          </a:p>
        </p:txBody>
      </p:sp>
      <p:sp>
        <p:nvSpPr>
          <p:cNvPr id="4" name="Slide Number Placeholder 3"/>
          <p:cNvSpPr>
            <a:spLocks noGrp="1"/>
          </p:cNvSpPr>
          <p:nvPr>
            <p:ph type="sldNum" sz="quarter" idx="10"/>
          </p:nvPr>
        </p:nvSpPr>
        <p:spPr/>
        <p:txBody>
          <a:bodyPr/>
          <a:lstStyle/>
          <a:p>
            <a:fld id="{1B2C4DC8-0FA3-3C40-B18F-539AC78115EF}" type="slidenum">
              <a:rPr lang="en-US" smtClean="0"/>
              <a:t>18</a:t>
            </a:fld>
            <a:endParaRPr lang="en-US"/>
          </a:p>
        </p:txBody>
      </p:sp>
    </p:spTree>
    <p:extLst>
      <p:ext uri="{BB962C8B-B14F-4D97-AF65-F5344CB8AC3E}">
        <p14:creationId xmlns:p14="http://schemas.microsoft.com/office/powerpoint/2010/main" val="9429183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Researchers were able to chart historical periods of positive and negative moods through literature. Values above zero indicate generally "happy" periods, and values below the zero indicate generally "sad" periods.</a:t>
            </a:r>
          </a:p>
        </p:txBody>
      </p:sp>
      <p:sp>
        <p:nvSpPr>
          <p:cNvPr id="4" name="Slide Number Placeholder 3"/>
          <p:cNvSpPr>
            <a:spLocks noGrp="1"/>
          </p:cNvSpPr>
          <p:nvPr>
            <p:ph type="sldNum" sz="quarter" idx="10"/>
          </p:nvPr>
        </p:nvSpPr>
        <p:spPr/>
        <p:txBody>
          <a:bodyPr/>
          <a:lstStyle/>
          <a:p>
            <a:fld id="{1B2C4DC8-0FA3-3C40-B18F-539AC78115EF}" type="slidenum">
              <a:rPr lang="en-US" smtClean="0"/>
              <a:t>20</a:t>
            </a:fld>
            <a:endParaRPr lang="en-US"/>
          </a:p>
        </p:txBody>
      </p:sp>
    </p:spTree>
    <p:extLst>
      <p:ext uri="{BB962C8B-B14F-4D97-AF65-F5344CB8AC3E}">
        <p14:creationId xmlns:p14="http://schemas.microsoft.com/office/powerpoint/2010/main" val="9429183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a:t>Let’s take a very</a:t>
            </a:r>
            <a:r>
              <a:rPr lang="en-US" baseline="0"/>
              <a:t> different example, and arguably even more important: How can we analyze science itself?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a:t>Researchers publish papers that cite other papers.  One simple measure of importance is to count the number of times your work is cited.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a:t>But it’s better to be cited by papers that are themselves important -- </a:t>
            </a:r>
            <a:endParaRPr lang="en-US"/>
          </a:p>
          <a:p>
            <a:endParaRPr lang="en-US"/>
          </a:p>
        </p:txBody>
      </p:sp>
      <p:sp>
        <p:nvSpPr>
          <p:cNvPr id="4" name="Slide Number Placeholder 3"/>
          <p:cNvSpPr>
            <a:spLocks noGrp="1"/>
          </p:cNvSpPr>
          <p:nvPr>
            <p:ph type="sldNum" sz="quarter" idx="10"/>
          </p:nvPr>
        </p:nvSpPr>
        <p:spPr/>
        <p:txBody>
          <a:bodyPr/>
          <a:lstStyle/>
          <a:p>
            <a:fld id="{1B2C4DC8-0FA3-3C40-B18F-539AC78115EF}" type="slidenum">
              <a:rPr lang="en-US" smtClean="0"/>
              <a:t>23</a:t>
            </a:fld>
            <a:endParaRPr lang="en-US"/>
          </a:p>
        </p:txBody>
      </p:sp>
    </p:spTree>
    <p:extLst>
      <p:ext uri="{BB962C8B-B14F-4D97-AF65-F5344CB8AC3E}">
        <p14:creationId xmlns:p14="http://schemas.microsoft.com/office/powerpoint/2010/main" val="15467263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Data Science</a:t>
            </a:r>
            <a:r>
              <a:rPr lang="en-US" baseline="0"/>
              <a:t> is about creating data products.  </a:t>
            </a:r>
          </a:p>
          <a:p>
            <a:endParaRPr lang="en-US" baseline="0"/>
          </a:p>
          <a:p>
            <a:endParaRPr lang="en-US" baseline="0"/>
          </a:p>
          <a:p>
            <a:endParaRPr lang="en-US" baseline="0"/>
          </a:p>
          <a:p>
            <a:endParaRPr lang="en-US"/>
          </a:p>
        </p:txBody>
      </p:sp>
      <p:sp>
        <p:nvSpPr>
          <p:cNvPr id="4" name="Slide Number Placeholder 3"/>
          <p:cNvSpPr>
            <a:spLocks noGrp="1"/>
          </p:cNvSpPr>
          <p:nvPr>
            <p:ph type="sldNum" sz="quarter" idx="10"/>
          </p:nvPr>
        </p:nvSpPr>
        <p:spPr/>
        <p:txBody>
          <a:bodyPr/>
          <a:lstStyle/>
          <a:p>
            <a:fld id="{1B2C4DC8-0FA3-3C40-B18F-539AC78115EF}" type="slidenum">
              <a:rPr lang="en-US" smtClean="0">
                <a:solidFill>
                  <a:prstClr val="black"/>
                </a:solidFill>
              </a:rPr>
              <a:pPr/>
              <a:t>30</a:t>
            </a:fld>
            <a:endParaRPr lang="en-US">
              <a:solidFill>
                <a:prstClr val="black"/>
              </a:solidFill>
            </a:endParaRPr>
          </a:p>
        </p:txBody>
      </p:sp>
    </p:spTree>
    <p:extLst>
      <p:ext uri="{BB962C8B-B14F-4D97-AF65-F5344CB8AC3E}">
        <p14:creationId xmlns:p14="http://schemas.microsoft.com/office/powerpoint/2010/main" val="30648759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you trade skills in data acquisition “field work” for additional</a:t>
            </a:r>
            <a:r>
              <a:rPr lang="en-US" baseline="0"/>
              <a:t> </a:t>
            </a:r>
            <a:r>
              <a:rPr lang="en-US"/>
              <a:t>skills in</a:t>
            </a:r>
            <a:r>
              <a:rPr lang="en-US" baseline="0"/>
              <a:t> data analysis.</a:t>
            </a:r>
          </a:p>
          <a:p>
            <a:endParaRPr lang="en-US" baseline="0"/>
          </a:p>
          <a:p>
            <a:r>
              <a:rPr lang="en-US" baseline="0"/>
              <a:t>Everyone is becoming a data scientist.</a:t>
            </a:r>
          </a:p>
          <a:p>
            <a:endParaRPr lang="en-US" baseline="0"/>
          </a:p>
          <a:p>
            <a:endParaRPr lang="en-US" baseline="0"/>
          </a:p>
        </p:txBody>
      </p:sp>
      <p:sp>
        <p:nvSpPr>
          <p:cNvPr id="4" name="Slide Number Placeholder 3"/>
          <p:cNvSpPr>
            <a:spLocks noGrp="1"/>
          </p:cNvSpPr>
          <p:nvPr>
            <p:ph type="sldNum" sz="quarter" idx="10"/>
          </p:nvPr>
        </p:nvSpPr>
        <p:spPr/>
        <p:txBody>
          <a:bodyPr/>
          <a:lstStyle/>
          <a:p>
            <a:fld id="{1B2C4DC8-0FA3-3C40-B18F-539AC78115EF}" type="slidenum">
              <a:rPr lang="en-US" smtClean="0"/>
              <a:t>32</a:t>
            </a:fld>
            <a:endParaRPr lang="en-US"/>
          </a:p>
        </p:txBody>
      </p:sp>
    </p:spTree>
    <p:extLst>
      <p:ext uri="{BB962C8B-B14F-4D97-AF65-F5344CB8AC3E}">
        <p14:creationId xmlns:p14="http://schemas.microsoft.com/office/powerpoint/2010/main" val="561483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Cross correlations</a:t>
            </a:r>
            <a:r>
              <a:rPr lang="en-US" baseline="0"/>
              <a:t> of timeseries data?</a:t>
            </a:r>
          </a:p>
          <a:p>
            <a:r>
              <a:rPr lang="en-US" baseline="0"/>
              <a:t>Stock prices for 24 hours from 1000 companies</a:t>
            </a:r>
          </a:p>
          <a:p>
            <a:r>
              <a:rPr lang="en-US" baseline="0"/>
              <a:t>Run correlation: sum</a:t>
            </a:r>
            <a:endParaRPr lang="en-US"/>
          </a:p>
        </p:txBody>
      </p:sp>
      <p:sp>
        <p:nvSpPr>
          <p:cNvPr id="4" name="Slide Number Placeholder 3"/>
          <p:cNvSpPr>
            <a:spLocks noGrp="1"/>
          </p:cNvSpPr>
          <p:nvPr>
            <p:ph type="sldNum" sz="quarter" idx="10"/>
          </p:nvPr>
        </p:nvSpPr>
        <p:spPr/>
        <p:txBody>
          <a:bodyPr/>
          <a:lstStyle/>
          <a:p>
            <a:fld id="{1B2C4DC8-0FA3-3C40-B18F-539AC78115EF}" type="slidenum">
              <a:rPr lang="en-US" smtClean="0"/>
              <a:t>38</a:t>
            </a:fld>
            <a:endParaRPr lang="en-US"/>
          </a:p>
        </p:txBody>
      </p:sp>
    </p:spTree>
    <p:extLst>
      <p:ext uri="{BB962C8B-B14F-4D97-AF65-F5344CB8AC3E}">
        <p14:creationId xmlns:p14="http://schemas.microsoft.com/office/powerpoint/2010/main" val="29965132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a:t>\text{corr}(x,y) = \frac{cov(x,y)}{\sqrt{\sum_i(x_i-u_x)^2}\sqrt{\sum_i(y_i-u_y)^2}}</a:t>
            </a:r>
          </a:p>
          <a:p>
            <a:endParaRPr lang="en-US"/>
          </a:p>
          <a:p>
            <a:r>
              <a:rPr lang="en-US"/>
              <a:t>\text{cov}(x,y)=\frac{1}{N}\sum^N_i(x_i-u_x)(y_i-u_y)</a:t>
            </a:r>
          </a:p>
        </p:txBody>
      </p:sp>
      <p:sp>
        <p:nvSpPr>
          <p:cNvPr id="4" name="Slide Number Placeholder 3"/>
          <p:cNvSpPr>
            <a:spLocks noGrp="1"/>
          </p:cNvSpPr>
          <p:nvPr>
            <p:ph type="sldNum" sz="quarter" idx="10"/>
          </p:nvPr>
        </p:nvSpPr>
        <p:spPr/>
        <p:txBody>
          <a:bodyPr/>
          <a:lstStyle/>
          <a:p>
            <a:fld id="{1B2C4DC8-0FA3-3C40-B18F-539AC78115EF}" type="slidenum">
              <a:rPr lang="en-US" smtClean="0"/>
              <a:t>41</a:t>
            </a:fld>
            <a:endParaRPr lang="en-US"/>
          </a:p>
        </p:txBody>
      </p:sp>
    </p:spTree>
    <p:extLst>
      <p:ext uri="{BB962C8B-B14F-4D97-AF65-F5344CB8AC3E}">
        <p14:creationId xmlns:p14="http://schemas.microsoft.com/office/powerpoint/2010/main" val="54548837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gradFill flip="none" rotWithShape="1">
          <a:gsLst>
            <a:gs pos="0">
              <a:schemeClr val="bg1">
                <a:lumMod val="85000"/>
              </a:schemeClr>
            </a:gs>
            <a:gs pos="40000">
              <a:schemeClr val="bg1">
                <a:lumMod val="85000"/>
              </a:schemeClr>
            </a:gs>
            <a:gs pos="100000">
              <a:schemeClr val="bg1">
                <a:lumMod val="75000"/>
              </a:schemeClr>
            </a:gs>
          </a:gsLst>
          <a:lin ang="11340000" scaled="0"/>
          <a:tileRect/>
        </a:gradFill>
        <a:effectLst/>
      </p:bgPr>
    </p:bg>
    <p:spTree>
      <p:nvGrpSpPr>
        <p:cNvPr id="1" name=""/>
        <p:cNvGrpSpPr/>
        <p:nvPr/>
      </p:nvGrpSpPr>
      <p:grpSpPr>
        <a:xfrm>
          <a:off x="0" y="0"/>
          <a:ext cx="0" cy="0"/>
          <a:chOff x="0" y="0"/>
          <a:chExt cx="0" cy="0"/>
        </a:xfrm>
      </p:grpSpPr>
      <p:pic>
        <p:nvPicPr>
          <p:cNvPr id="4" name="Picture 6" descr="684412_high_Purple.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 name="Rectangle 4"/>
          <p:cNvSpPr/>
          <p:nvPr userDrawn="1"/>
        </p:nvSpPr>
        <p:spPr>
          <a:xfrm>
            <a:off x="0" y="0"/>
            <a:ext cx="9144000" cy="6858000"/>
          </a:xfrm>
          <a:prstGeom prst="rect">
            <a:avLst/>
          </a:prstGeom>
          <a:solidFill>
            <a:srgbClr val="39275B">
              <a:alpha val="59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dirty="0">
              <a:solidFill>
                <a:prstClr val="white"/>
              </a:solidFill>
              <a:latin typeface="Calibri"/>
            </a:endParaRPr>
          </a:p>
        </p:txBody>
      </p:sp>
      <p:sp>
        <p:nvSpPr>
          <p:cNvPr id="6" name="Rectangle 5"/>
          <p:cNvSpPr/>
          <p:nvPr userDrawn="1"/>
        </p:nvSpPr>
        <p:spPr>
          <a:xfrm>
            <a:off x="0" y="0"/>
            <a:ext cx="171450" cy="6858000"/>
          </a:xfrm>
          <a:prstGeom prst="rect">
            <a:avLst/>
          </a:prstGeom>
          <a:solidFill>
            <a:srgbClr val="39275B">
              <a:alpha val="85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dirty="0">
              <a:solidFill>
                <a:prstClr val="white"/>
              </a:solidFill>
              <a:latin typeface="Calibri"/>
            </a:endParaRPr>
          </a:p>
        </p:txBody>
      </p:sp>
      <p:pic>
        <p:nvPicPr>
          <p:cNvPr id="7" name="Picture 7" descr="UW.Wordmark_ctr_white.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85800" y="352425"/>
            <a:ext cx="2551113" cy="171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8" name="Rectangle 7"/>
          <p:cNvSpPr/>
          <p:nvPr userDrawn="1"/>
        </p:nvSpPr>
        <p:spPr>
          <a:xfrm>
            <a:off x="0" y="180975"/>
            <a:ext cx="576263" cy="457200"/>
          </a:xfrm>
          <a:prstGeom prst="rect">
            <a:avLst/>
          </a:prstGeom>
          <a:solidFill>
            <a:srgbClr val="39275B"/>
          </a:solidFill>
          <a:ln>
            <a:noFill/>
          </a:ln>
          <a:effectLst>
            <a:outerShdw blurRad="38100" dist="38100" dir="3600000" algn="br">
              <a:srgbClr val="000000">
                <a:alpha val="15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a:solidFill>
                <a:prstClr val="white"/>
              </a:solidFill>
              <a:latin typeface="Calibri"/>
            </a:endParaRPr>
          </a:p>
        </p:txBody>
      </p:sp>
      <p:pic>
        <p:nvPicPr>
          <p:cNvPr id="9" name="Picture 8" descr="UW_W-Logo_RGB.png"/>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119063" y="295275"/>
            <a:ext cx="338137" cy="228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685800" y="2130425"/>
            <a:ext cx="7848600" cy="1470025"/>
          </a:xfrm>
        </p:spPr>
        <p:txBody>
          <a:bodyPr/>
          <a:lstStyle>
            <a:lvl1pPr>
              <a:defRPr>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1409700" y="3886200"/>
            <a:ext cx="6400800" cy="1752600"/>
          </a:xfrm>
        </p:spPr>
        <p:txBody>
          <a:bodyPr/>
          <a:lstStyle>
            <a:lvl1pPr marL="0" indent="0" algn="ctr">
              <a:buNone/>
              <a:defRPr>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10" name="Date Placeholder 3"/>
          <p:cNvSpPr>
            <a:spLocks noGrp="1"/>
          </p:cNvSpPr>
          <p:nvPr>
            <p:ph type="dt" sz="half" idx="10"/>
          </p:nvPr>
        </p:nvSpPr>
        <p:spPr>
          <a:xfrm>
            <a:off x="685800" y="6356350"/>
            <a:ext cx="2133600" cy="365125"/>
          </a:xfrm>
        </p:spPr>
        <p:txBody>
          <a:bodyPr/>
          <a:lstStyle>
            <a:lvl1pPr>
              <a:defRPr>
                <a:solidFill>
                  <a:srgbClr val="FFFFFF"/>
                </a:solidFill>
              </a:defRPr>
            </a:lvl1pPr>
          </a:lstStyle>
          <a:p>
            <a:fld id="{46284D85-FEAC-6D4D-ADD9-3BD8F167427A}" type="datetime1">
              <a:rPr lang="en-US" smtClean="0"/>
              <a:pPr/>
              <a:t>3/29/22</a:t>
            </a:fld>
            <a:endParaRPr lang="en-US"/>
          </a:p>
        </p:txBody>
      </p:sp>
      <p:sp>
        <p:nvSpPr>
          <p:cNvPr id="11" name="Footer Placeholder 4"/>
          <p:cNvSpPr>
            <a:spLocks noGrp="1"/>
          </p:cNvSpPr>
          <p:nvPr>
            <p:ph type="ftr" sz="quarter" idx="11"/>
          </p:nvPr>
        </p:nvSpPr>
        <p:spPr>
          <a:xfrm>
            <a:off x="3162300" y="6356350"/>
            <a:ext cx="2895600" cy="365125"/>
          </a:xfrm>
        </p:spPr>
        <p:txBody>
          <a:bodyPr/>
          <a:lstStyle>
            <a:lvl1pPr>
              <a:defRPr>
                <a:solidFill>
                  <a:srgbClr val="FFFFFF"/>
                </a:solidFill>
              </a:defRPr>
            </a:lvl1pPr>
          </a:lstStyle>
          <a:p>
            <a:pPr>
              <a:defRPr/>
            </a:pPr>
            <a:r>
              <a:rPr lang="en-US"/>
              <a:t>Bill Howe, UW</a:t>
            </a:r>
          </a:p>
        </p:txBody>
      </p:sp>
      <p:sp>
        <p:nvSpPr>
          <p:cNvPr id="12" name="Slide Number Placeholder 5"/>
          <p:cNvSpPr>
            <a:spLocks noGrp="1"/>
          </p:cNvSpPr>
          <p:nvPr>
            <p:ph type="sldNum" sz="quarter" idx="12"/>
          </p:nvPr>
        </p:nvSpPr>
        <p:spPr>
          <a:xfrm>
            <a:off x="6400800" y="6356350"/>
            <a:ext cx="2133600" cy="365125"/>
          </a:xfrm>
        </p:spPr>
        <p:txBody>
          <a:bodyPr/>
          <a:lstStyle>
            <a:lvl1pPr>
              <a:defRPr>
                <a:solidFill>
                  <a:srgbClr val="FFFFFF"/>
                </a:solidFill>
              </a:defRPr>
            </a:lvl1pPr>
          </a:lstStyle>
          <a:p>
            <a:fld id="{692883AC-E72C-294B-86D2-A63D5043FD85}" type="slidenum">
              <a:rPr lang="en-US"/>
              <a:pPr/>
              <a:t>‹#›</a:t>
            </a:fld>
            <a:endParaRPr lang="en-US"/>
          </a:p>
        </p:txBody>
      </p:sp>
    </p:spTree>
    <p:extLst>
      <p:ext uri="{BB962C8B-B14F-4D97-AF65-F5344CB8AC3E}">
        <p14:creationId xmlns:p14="http://schemas.microsoft.com/office/powerpoint/2010/main" val="1788640838"/>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0"/>
            <a:ext cx="8229600" cy="838200"/>
          </a:xfrm>
        </p:spPr>
        <p:txBody>
          <a:bodyPr/>
          <a:lstStyle/>
          <a:p>
            <a:r>
              <a:rPr lang="en-US"/>
              <a:t>Click to edit Master title style</a:t>
            </a:r>
          </a:p>
        </p:txBody>
      </p:sp>
      <p:sp>
        <p:nvSpPr>
          <p:cNvPr id="3" name="Vertical Text Placeholder 2"/>
          <p:cNvSpPr>
            <a:spLocks noGrp="1"/>
          </p:cNvSpPr>
          <p:nvPr>
            <p:ph type="body" orient="vert" idx="1"/>
          </p:nvPr>
        </p:nvSpPr>
        <p:spPr>
          <a:xfrm>
            <a:off x="457200" y="1676400"/>
            <a:ext cx="8229600" cy="44497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fld id="{AA000AE5-584D-C440-9AD8-C8FC349C2170}" type="datetime1">
              <a:rPr lang="en-US" smtClean="0"/>
              <a:pPr/>
              <a:t>3/29/22</a:t>
            </a:fld>
            <a:endParaRPr lang="en-US"/>
          </a:p>
        </p:txBody>
      </p:sp>
      <p:sp>
        <p:nvSpPr>
          <p:cNvPr id="5" name="Footer Placeholder 4"/>
          <p:cNvSpPr>
            <a:spLocks noGrp="1"/>
          </p:cNvSpPr>
          <p:nvPr>
            <p:ph type="ftr" sz="quarter" idx="11"/>
          </p:nvPr>
        </p:nvSpPr>
        <p:spPr/>
        <p:txBody>
          <a:bodyPr/>
          <a:lstStyle>
            <a:lvl1pPr>
              <a:defRPr/>
            </a:lvl1pPr>
          </a:lstStyle>
          <a:p>
            <a:pPr>
              <a:defRPr/>
            </a:pPr>
            <a:r>
              <a:rPr lang="en-US"/>
              <a:t>Bill Howe, UW</a:t>
            </a:r>
          </a:p>
        </p:txBody>
      </p:sp>
      <p:sp>
        <p:nvSpPr>
          <p:cNvPr id="6" name="Slide Number Placeholder 5"/>
          <p:cNvSpPr>
            <a:spLocks noGrp="1"/>
          </p:cNvSpPr>
          <p:nvPr>
            <p:ph type="sldNum" sz="quarter" idx="12"/>
          </p:nvPr>
        </p:nvSpPr>
        <p:spPr/>
        <p:txBody>
          <a:bodyPr/>
          <a:lstStyle>
            <a:lvl1pPr>
              <a:defRPr/>
            </a:lvl1pPr>
          </a:lstStyle>
          <a:p>
            <a:fld id="{A9C2025F-BD38-A44C-A022-81B9B849CBBE}" type="slidenum">
              <a:rPr lang="en-US"/>
              <a:pPr/>
              <a:t>‹#›</a:t>
            </a:fld>
            <a:endParaRPr lang="en-US"/>
          </a:p>
        </p:txBody>
      </p:sp>
    </p:spTree>
    <p:extLst>
      <p:ext uri="{BB962C8B-B14F-4D97-AF65-F5344CB8AC3E}">
        <p14:creationId xmlns:p14="http://schemas.microsoft.com/office/powerpoint/2010/main" val="21753432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762000"/>
            <a:ext cx="2057400" cy="5364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762000"/>
            <a:ext cx="6019800" cy="5364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fld id="{78C3D354-CDAA-004A-BBB7-92BEBA53B5C0}" type="datetime1">
              <a:rPr lang="en-US" smtClean="0"/>
              <a:pPr/>
              <a:t>3/29/22</a:t>
            </a:fld>
            <a:endParaRPr lang="en-US"/>
          </a:p>
        </p:txBody>
      </p:sp>
      <p:sp>
        <p:nvSpPr>
          <p:cNvPr id="5" name="Footer Placeholder 4"/>
          <p:cNvSpPr>
            <a:spLocks noGrp="1"/>
          </p:cNvSpPr>
          <p:nvPr>
            <p:ph type="ftr" sz="quarter" idx="11"/>
          </p:nvPr>
        </p:nvSpPr>
        <p:spPr/>
        <p:txBody>
          <a:bodyPr/>
          <a:lstStyle>
            <a:lvl1pPr>
              <a:defRPr/>
            </a:lvl1pPr>
          </a:lstStyle>
          <a:p>
            <a:pPr>
              <a:defRPr/>
            </a:pPr>
            <a:r>
              <a:rPr lang="en-US"/>
              <a:t>Bill Howe, UW</a:t>
            </a:r>
          </a:p>
        </p:txBody>
      </p:sp>
      <p:sp>
        <p:nvSpPr>
          <p:cNvPr id="6" name="Slide Number Placeholder 5"/>
          <p:cNvSpPr>
            <a:spLocks noGrp="1"/>
          </p:cNvSpPr>
          <p:nvPr>
            <p:ph type="sldNum" sz="quarter" idx="12"/>
          </p:nvPr>
        </p:nvSpPr>
        <p:spPr/>
        <p:txBody>
          <a:bodyPr/>
          <a:lstStyle>
            <a:lvl1pPr>
              <a:defRPr/>
            </a:lvl1pPr>
          </a:lstStyle>
          <a:p>
            <a:fld id="{A81648DF-5E37-9E4E-8E74-0E0631D04E65}" type="slidenum">
              <a:rPr lang="en-US"/>
              <a:pPr/>
              <a:t>‹#›</a:t>
            </a:fld>
            <a:endParaRPr lang="en-US"/>
          </a:p>
        </p:txBody>
      </p:sp>
    </p:spTree>
    <p:extLst>
      <p:ext uri="{BB962C8B-B14F-4D97-AF65-F5344CB8AC3E}">
        <p14:creationId xmlns:p14="http://schemas.microsoft.com/office/powerpoint/2010/main" val="36240440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Rectangle 3"/>
          <p:cNvSpPr/>
          <p:nvPr userDrawn="1"/>
        </p:nvSpPr>
        <p:spPr>
          <a:xfrm>
            <a:off x="0" y="0"/>
            <a:ext cx="171450" cy="6858000"/>
          </a:xfrm>
          <a:prstGeom prst="rect">
            <a:avLst/>
          </a:prstGeom>
          <a:solidFill>
            <a:srgbClr val="39275B">
              <a:alpha val="85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dirty="0">
              <a:solidFill>
                <a:prstClr val="white"/>
              </a:solidFill>
              <a:latin typeface="Calibri"/>
            </a:endParaRPr>
          </a:p>
        </p:txBody>
      </p:sp>
      <p:pic>
        <p:nvPicPr>
          <p:cNvPr id="5" name="Picture 9" descr="UW.Wordmark_ctr.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85800" y="361950"/>
            <a:ext cx="2563813" cy="171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 name="Rectangle 5"/>
          <p:cNvSpPr/>
          <p:nvPr userDrawn="1"/>
        </p:nvSpPr>
        <p:spPr>
          <a:xfrm>
            <a:off x="0" y="180975"/>
            <a:ext cx="576263" cy="457200"/>
          </a:xfrm>
          <a:prstGeom prst="rect">
            <a:avLst/>
          </a:prstGeom>
          <a:solidFill>
            <a:srgbClr val="39275B"/>
          </a:solidFill>
          <a:ln>
            <a:noFill/>
          </a:ln>
          <a:effectLst>
            <a:outerShdw blurRad="38100" dist="38100" dir="3600000" algn="br">
              <a:srgbClr val="000000">
                <a:alpha val="15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a:solidFill>
                <a:prstClr val="white"/>
              </a:solidFill>
              <a:latin typeface="Calibri"/>
            </a:endParaRPr>
          </a:p>
        </p:txBody>
      </p:sp>
      <p:pic>
        <p:nvPicPr>
          <p:cNvPr id="7" name="Picture 8" descr="UW_W-Logo_RGB.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9063" y="295275"/>
            <a:ext cx="338137" cy="228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685800" y="762000"/>
            <a:ext cx="7854696" cy="914400"/>
          </a:xfrm>
        </p:spPr>
        <p:txBody>
          <a:bodyPr/>
          <a:lstStyle>
            <a:lvl1pPr algn="l">
              <a:defRPr sz="3200"/>
            </a:lvl1pPr>
          </a:lstStyle>
          <a:p>
            <a:r>
              <a:rPr lang="en-US" dirty="0"/>
              <a:t>Click to edit Master title style</a:t>
            </a:r>
          </a:p>
        </p:txBody>
      </p:sp>
      <p:sp>
        <p:nvSpPr>
          <p:cNvPr id="3" name="Content Placeholder 2"/>
          <p:cNvSpPr>
            <a:spLocks noGrp="1"/>
          </p:cNvSpPr>
          <p:nvPr>
            <p:ph idx="1"/>
          </p:nvPr>
        </p:nvSpPr>
        <p:spPr>
          <a:xfrm>
            <a:off x="685801" y="1828800"/>
            <a:ext cx="7854696" cy="429736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Date Placeholder 3"/>
          <p:cNvSpPr>
            <a:spLocks noGrp="1"/>
          </p:cNvSpPr>
          <p:nvPr>
            <p:ph type="dt" sz="half" idx="10"/>
          </p:nvPr>
        </p:nvSpPr>
        <p:spPr>
          <a:xfrm>
            <a:off x="685800" y="6356350"/>
            <a:ext cx="2133600" cy="365125"/>
          </a:xfrm>
        </p:spPr>
        <p:txBody>
          <a:bodyPr/>
          <a:lstStyle>
            <a:lvl1pPr>
              <a:defRPr/>
            </a:lvl1pPr>
          </a:lstStyle>
          <a:p>
            <a:fld id="{7B55FEDD-6FD9-7942-8E57-CDDA6D5C3512}" type="datetime1">
              <a:rPr lang="en-US" smtClean="0"/>
              <a:pPr/>
              <a:t>3/29/22</a:t>
            </a:fld>
            <a:endParaRPr lang="en-US"/>
          </a:p>
        </p:txBody>
      </p:sp>
      <p:sp>
        <p:nvSpPr>
          <p:cNvPr id="9" name="Footer Placeholder 4"/>
          <p:cNvSpPr>
            <a:spLocks noGrp="1"/>
          </p:cNvSpPr>
          <p:nvPr>
            <p:ph type="ftr" sz="quarter" idx="11"/>
          </p:nvPr>
        </p:nvSpPr>
        <p:spPr>
          <a:xfrm>
            <a:off x="3165475" y="6356350"/>
            <a:ext cx="2895600" cy="365125"/>
          </a:xfrm>
        </p:spPr>
        <p:txBody>
          <a:bodyPr/>
          <a:lstStyle>
            <a:lvl1pPr>
              <a:defRPr/>
            </a:lvl1pPr>
          </a:lstStyle>
          <a:p>
            <a:pPr>
              <a:defRPr/>
            </a:pPr>
            <a:r>
              <a:rPr lang="en-US"/>
              <a:t>Bill Howe, UW</a:t>
            </a:r>
            <a:endParaRPr lang="en-US" dirty="0"/>
          </a:p>
        </p:txBody>
      </p:sp>
      <p:sp>
        <p:nvSpPr>
          <p:cNvPr id="10" name="Slide Number Placeholder 5"/>
          <p:cNvSpPr>
            <a:spLocks noGrp="1"/>
          </p:cNvSpPr>
          <p:nvPr>
            <p:ph type="sldNum" sz="quarter" idx="12"/>
          </p:nvPr>
        </p:nvSpPr>
        <p:spPr>
          <a:xfrm>
            <a:off x="6407150" y="6356350"/>
            <a:ext cx="2133600" cy="365125"/>
          </a:xfrm>
        </p:spPr>
        <p:txBody>
          <a:bodyPr/>
          <a:lstStyle>
            <a:lvl1pPr>
              <a:defRPr/>
            </a:lvl1pPr>
          </a:lstStyle>
          <a:p>
            <a:fld id="{A12D6CCC-2396-634D-8A9D-DFA1A30244AA}" type="slidenum">
              <a:rPr lang="en-US"/>
              <a:pPr/>
              <a:t>‹#›</a:t>
            </a:fld>
            <a:endParaRPr lang="en-US"/>
          </a:p>
        </p:txBody>
      </p:sp>
    </p:spTree>
    <p:extLst>
      <p:ext uri="{BB962C8B-B14F-4D97-AF65-F5344CB8AC3E}">
        <p14:creationId xmlns:p14="http://schemas.microsoft.com/office/powerpoint/2010/main" val="20780420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fld id="{C460E162-5E18-CC42-AEFF-80654EBA5EC9}" type="datetime1">
              <a:rPr lang="en-US" smtClean="0"/>
              <a:pPr/>
              <a:t>3/29/22</a:t>
            </a:fld>
            <a:endParaRPr lang="en-US"/>
          </a:p>
        </p:txBody>
      </p:sp>
      <p:sp>
        <p:nvSpPr>
          <p:cNvPr id="5" name="Footer Placeholder 4"/>
          <p:cNvSpPr>
            <a:spLocks noGrp="1"/>
          </p:cNvSpPr>
          <p:nvPr>
            <p:ph type="ftr" sz="quarter" idx="11"/>
          </p:nvPr>
        </p:nvSpPr>
        <p:spPr/>
        <p:txBody>
          <a:bodyPr/>
          <a:lstStyle>
            <a:lvl1pPr>
              <a:defRPr/>
            </a:lvl1pPr>
          </a:lstStyle>
          <a:p>
            <a:pPr>
              <a:defRPr/>
            </a:pPr>
            <a:r>
              <a:rPr lang="en-US"/>
              <a:t>Bill Howe, UW</a:t>
            </a:r>
          </a:p>
        </p:txBody>
      </p:sp>
      <p:sp>
        <p:nvSpPr>
          <p:cNvPr id="6" name="Slide Number Placeholder 5"/>
          <p:cNvSpPr>
            <a:spLocks noGrp="1"/>
          </p:cNvSpPr>
          <p:nvPr>
            <p:ph type="sldNum" sz="quarter" idx="12"/>
          </p:nvPr>
        </p:nvSpPr>
        <p:spPr/>
        <p:txBody>
          <a:bodyPr/>
          <a:lstStyle>
            <a:lvl1pPr>
              <a:defRPr/>
            </a:lvl1pPr>
          </a:lstStyle>
          <a:p>
            <a:fld id="{ABE0DD67-BB51-4341-BE04-6FACCCE28F1F}" type="slidenum">
              <a:rPr lang="en-US"/>
              <a:pPr/>
              <a:t>‹#›</a:t>
            </a:fld>
            <a:endParaRPr lang="en-US"/>
          </a:p>
        </p:txBody>
      </p:sp>
      <p:sp>
        <p:nvSpPr>
          <p:cNvPr id="7" name="Rectangle 6"/>
          <p:cNvSpPr/>
          <p:nvPr userDrawn="1"/>
        </p:nvSpPr>
        <p:spPr>
          <a:xfrm>
            <a:off x="0" y="0"/>
            <a:ext cx="171450" cy="6858000"/>
          </a:xfrm>
          <a:prstGeom prst="rect">
            <a:avLst/>
          </a:prstGeom>
          <a:solidFill>
            <a:srgbClr val="39275B">
              <a:alpha val="85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dirty="0">
              <a:solidFill>
                <a:prstClr val="white"/>
              </a:solidFill>
              <a:latin typeface="Calibri"/>
            </a:endParaRPr>
          </a:p>
        </p:txBody>
      </p:sp>
      <p:pic>
        <p:nvPicPr>
          <p:cNvPr id="8" name="Picture 9" descr="UW.Wordmark_ctr.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85800" y="361950"/>
            <a:ext cx="2563813" cy="171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9" name="Rectangle 8"/>
          <p:cNvSpPr/>
          <p:nvPr userDrawn="1"/>
        </p:nvSpPr>
        <p:spPr>
          <a:xfrm>
            <a:off x="0" y="180975"/>
            <a:ext cx="576263" cy="457200"/>
          </a:xfrm>
          <a:prstGeom prst="rect">
            <a:avLst/>
          </a:prstGeom>
          <a:solidFill>
            <a:srgbClr val="39275B"/>
          </a:solidFill>
          <a:ln>
            <a:noFill/>
          </a:ln>
          <a:effectLst>
            <a:outerShdw blurRad="38100" dist="38100" dir="3600000" algn="br">
              <a:srgbClr val="000000">
                <a:alpha val="15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a:solidFill>
                <a:prstClr val="white"/>
              </a:solidFill>
              <a:latin typeface="Calibri"/>
            </a:endParaRPr>
          </a:p>
        </p:txBody>
      </p:sp>
      <p:pic>
        <p:nvPicPr>
          <p:cNvPr id="10" name="Picture 8" descr="UW_W-Logo_RGB.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9063" y="295275"/>
            <a:ext cx="338137" cy="228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714792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76400"/>
            <a:ext cx="4038600" cy="44497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76400"/>
            <a:ext cx="4038600" cy="44497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fld id="{7D29959A-35A8-9348-83C4-31B0671CA6F4}" type="datetime1">
              <a:rPr lang="en-US" smtClean="0"/>
              <a:pPr/>
              <a:t>3/29/22</a:t>
            </a:fld>
            <a:endParaRPr lang="en-US"/>
          </a:p>
        </p:txBody>
      </p:sp>
      <p:sp>
        <p:nvSpPr>
          <p:cNvPr id="6" name="Footer Placeholder 4"/>
          <p:cNvSpPr>
            <a:spLocks noGrp="1"/>
          </p:cNvSpPr>
          <p:nvPr>
            <p:ph type="ftr" sz="quarter" idx="11"/>
          </p:nvPr>
        </p:nvSpPr>
        <p:spPr/>
        <p:txBody>
          <a:bodyPr/>
          <a:lstStyle>
            <a:lvl1pPr>
              <a:defRPr/>
            </a:lvl1pPr>
          </a:lstStyle>
          <a:p>
            <a:pPr>
              <a:defRPr/>
            </a:pPr>
            <a:r>
              <a:rPr lang="en-US"/>
              <a:t>Bill Howe, UW</a:t>
            </a:r>
          </a:p>
        </p:txBody>
      </p:sp>
      <p:sp>
        <p:nvSpPr>
          <p:cNvPr id="7" name="Slide Number Placeholder 5"/>
          <p:cNvSpPr>
            <a:spLocks noGrp="1"/>
          </p:cNvSpPr>
          <p:nvPr>
            <p:ph type="sldNum" sz="quarter" idx="12"/>
          </p:nvPr>
        </p:nvSpPr>
        <p:spPr/>
        <p:txBody>
          <a:bodyPr/>
          <a:lstStyle>
            <a:lvl1pPr>
              <a:defRPr/>
            </a:lvl1pPr>
          </a:lstStyle>
          <a:p>
            <a:fld id="{7174E72A-CE54-AB49-9729-B884B92568C1}" type="slidenum">
              <a:rPr lang="en-US"/>
              <a:pPr/>
              <a:t>‹#›</a:t>
            </a:fld>
            <a:endParaRPr lang="en-US"/>
          </a:p>
        </p:txBody>
      </p:sp>
      <p:sp>
        <p:nvSpPr>
          <p:cNvPr id="8" name="Rectangle 7"/>
          <p:cNvSpPr/>
          <p:nvPr userDrawn="1"/>
        </p:nvSpPr>
        <p:spPr>
          <a:xfrm>
            <a:off x="0" y="0"/>
            <a:ext cx="171450" cy="6858000"/>
          </a:xfrm>
          <a:prstGeom prst="rect">
            <a:avLst/>
          </a:prstGeom>
          <a:solidFill>
            <a:srgbClr val="39275B">
              <a:alpha val="85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dirty="0">
              <a:solidFill>
                <a:prstClr val="white"/>
              </a:solidFill>
              <a:latin typeface="Calibri"/>
            </a:endParaRPr>
          </a:p>
        </p:txBody>
      </p:sp>
      <p:pic>
        <p:nvPicPr>
          <p:cNvPr id="9" name="Picture 9" descr="UW.Wordmark_ctr.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85800" y="361950"/>
            <a:ext cx="2563813" cy="171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 name="Rectangle 9"/>
          <p:cNvSpPr/>
          <p:nvPr userDrawn="1"/>
        </p:nvSpPr>
        <p:spPr>
          <a:xfrm>
            <a:off x="0" y="180975"/>
            <a:ext cx="576263" cy="457200"/>
          </a:xfrm>
          <a:prstGeom prst="rect">
            <a:avLst/>
          </a:prstGeom>
          <a:solidFill>
            <a:srgbClr val="39275B"/>
          </a:solidFill>
          <a:ln>
            <a:noFill/>
          </a:ln>
          <a:effectLst>
            <a:outerShdw blurRad="38100" dist="38100" dir="3600000" algn="br">
              <a:srgbClr val="000000">
                <a:alpha val="15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a:solidFill>
                <a:prstClr val="white"/>
              </a:solidFill>
              <a:latin typeface="Calibri"/>
            </a:endParaRPr>
          </a:p>
        </p:txBody>
      </p:sp>
      <p:pic>
        <p:nvPicPr>
          <p:cNvPr id="11" name="Picture 8" descr="UW_W-Logo_RGB.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9063" y="295275"/>
            <a:ext cx="338137" cy="228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845436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676399"/>
            <a:ext cx="4040188" cy="49847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676399"/>
            <a:ext cx="4041775" cy="49847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fld id="{1EED5640-A054-AD43-A009-5122F633A555}" type="datetime1">
              <a:rPr lang="en-US" smtClean="0"/>
              <a:pPr/>
              <a:t>3/29/22</a:t>
            </a:fld>
            <a:endParaRPr lang="en-US"/>
          </a:p>
        </p:txBody>
      </p:sp>
      <p:sp>
        <p:nvSpPr>
          <p:cNvPr id="8" name="Footer Placeholder 4"/>
          <p:cNvSpPr>
            <a:spLocks noGrp="1"/>
          </p:cNvSpPr>
          <p:nvPr>
            <p:ph type="ftr" sz="quarter" idx="11"/>
          </p:nvPr>
        </p:nvSpPr>
        <p:spPr/>
        <p:txBody>
          <a:bodyPr/>
          <a:lstStyle>
            <a:lvl1pPr>
              <a:defRPr/>
            </a:lvl1pPr>
          </a:lstStyle>
          <a:p>
            <a:pPr>
              <a:defRPr/>
            </a:pPr>
            <a:r>
              <a:rPr lang="en-US"/>
              <a:t>Bill Howe, UW</a:t>
            </a:r>
          </a:p>
        </p:txBody>
      </p:sp>
      <p:sp>
        <p:nvSpPr>
          <p:cNvPr id="9" name="Slide Number Placeholder 5"/>
          <p:cNvSpPr>
            <a:spLocks noGrp="1"/>
          </p:cNvSpPr>
          <p:nvPr>
            <p:ph type="sldNum" sz="quarter" idx="12"/>
          </p:nvPr>
        </p:nvSpPr>
        <p:spPr/>
        <p:txBody>
          <a:bodyPr/>
          <a:lstStyle>
            <a:lvl1pPr>
              <a:defRPr/>
            </a:lvl1pPr>
          </a:lstStyle>
          <a:p>
            <a:fld id="{1EB80FAF-06AB-7741-A545-C8911F3DDED2}" type="slidenum">
              <a:rPr lang="en-US"/>
              <a:pPr/>
              <a:t>‹#›</a:t>
            </a:fld>
            <a:endParaRPr lang="en-US"/>
          </a:p>
        </p:txBody>
      </p:sp>
      <p:sp>
        <p:nvSpPr>
          <p:cNvPr id="10" name="Rectangle 9"/>
          <p:cNvSpPr/>
          <p:nvPr userDrawn="1"/>
        </p:nvSpPr>
        <p:spPr>
          <a:xfrm>
            <a:off x="0" y="0"/>
            <a:ext cx="171450" cy="6858000"/>
          </a:xfrm>
          <a:prstGeom prst="rect">
            <a:avLst/>
          </a:prstGeom>
          <a:solidFill>
            <a:srgbClr val="39275B">
              <a:alpha val="85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dirty="0">
              <a:solidFill>
                <a:prstClr val="white"/>
              </a:solidFill>
              <a:latin typeface="Calibri"/>
            </a:endParaRPr>
          </a:p>
        </p:txBody>
      </p:sp>
      <p:pic>
        <p:nvPicPr>
          <p:cNvPr id="11" name="Picture 9" descr="UW.Wordmark_ctr.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85800" y="361950"/>
            <a:ext cx="2563813" cy="171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2" name="Rectangle 11"/>
          <p:cNvSpPr/>
          <p:nvPr userDrawn="1"/>
        </p:nvSpPr>
        <p:spPr>
          <a:xfrm>
            <a:off x="0" y="180975"/>
            <a:ext cx="576263" cy="457200"/>
          </a:xfrm>
          <a:prstGeom prst="rect">
            <a:avLst/>
          </a:prstGeom>
          <a:solidFill>
            <a:srgbClr val="39275B"/>
          </a:solidFill>
          <a:ln>
            <a:noFill/>
          </a:ln>
          <a:effectLst>
            <a:outerShdw blurRad="38100" dist="38100" dir="3600000" algn="br">
              <a:srgbClr val="000000">
                <a:alpha val="15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a:solidFill>
                <a:prstClr val="white"/>
              </a:solidFill>
              <a:latin typeface="Calibri"/>
            </a:endParaRPr>
          </a:p>
        </p:txBody>
      </p:sp>
      <p:pic>
        <p:nvPicPr>
          <p:cNvPr id="13" name="Picture 8" descr="UW_W-Logo_RGB.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9063" y="295275"/>
            <a:ext cx="338137" cy="228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125391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fld id="{B144F366-C044-4B4C-9ED0-43C134576ECA}" type="datetime1">
              <a:rPr lang="en-US" smtClean="0"/>
              <a:pPr/>
              <a:t>3/29/22</a:t>
            </a:fld>
            <a:endParaRPr lang="en-US"/>
          </a:p>
        </p:txBody>
      </p:sp>
      <p:sp>
        <p:nvSpPr>
          <p:cNvPr id="4" name="Footer Placeholder 4"/>
          <p:cNvSpPr>
            <a:spLocks noGrp="1"/>
          </p:cNvSpPr>
          <p:nvPr>
            <p:ph type="ftr" sz="quarter" idx="11"/>
          </p:nvPr>
        </p:nvSpPr>
        <p:spPr/>
        <p:txBody>
          <a:bodyPr/>
          <a:lstStyle>
            <a:lvl1pPr>
              <a:defRPr/>
            </a:lvl1pPr>
          </a:lstStyle>
          <a:p>
            <a:pPr>
              <a:defRPr/>
            </a:pPr>
            <a:r>
              <a:rPr lang="en-US"/>
              <a:t>Bill Howe, UW</a:t>
            </a:r>
          </a:p>
        </p:txBody>
      </p:sp>
      <p:sp>
        <p:nvSpPr>
          <p:cNvPr id="5" name="Slide Number Placeholder 5"/>
          <p:cNvSpPr>
            <a:spLocks noGrp="1"/>
          </p:cNvSpPr>
          <p:nvPr>
            <p:ph type="sldNum" sz="quarter" idx="12"/>
          </p:nvPr>
        </p:nvSpPr>
        <p:spPr/>
        <p:txBody>
          <a:bodyPr/>
          <a:lstStyle>
            <a:lvl1pPr>
              <a:defRPr/>
            </a:lvl1pPr>
          </a:lstStyle>
          <a:p>
            <a:fld id="{707BE93F-5C7A-5B41-A729-CD25FF97C964}" type="slidenum">
              <a:rPr lang="en-US"/>
              <a:pPr/>
              <a:t>‹#›</a:t>
            </a:fld>
            <a:endParaRPr lang="en-US"/>
          </a:p>
        </p:txBody>
      </p:sp>
      <p:sp>
        <p:nvSpPr>
          <p:cNvPr id="6" name="Rectangle 5"/>
          <p:cNvSpPr/>
          <p:nvPr userDrawn="1"/>
        </p:nvSpPr>
        <p:spPr>
          <a:xfrm>
            <a:off x="0" y="0"/>
            <a:ext cx="171450" cy="6858000"/>
          </a:xfrm>
          <a:prstGeom prst="rect">
            <a:avLst/>
          </a:prstGeom>
          <a:solidFill>
            <a:srgbClr val="39275B">
              <a:alpha val="85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dirty="0">
              <a:solidFill>
                <a:prstClr val="white"/>
              </a:solidFill>
              <a:latin typeface="Calibri"/>
            </a:endParaRPr>
          </a:p>
        </p:txBody>
      </p:sp>
      <p:pic>
        <p:nvPicPr>
          <p:cNvPr id="7" name="Picture 9" descr="UW.Wordmark_ctr.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85800" y="361950"/>
            <a:ext cx="2563813" cy="171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8" name="Rectangle 7"/>
          <p:cNvSpPr/>
          <p:nvPr userDrawn="1"/>
        </p:nvSpPr>
        <p:spPr>
          <a:xfrm>
            <a:off x="0" y="180975"/>
            <a:ext cx="576263" cy="457200"/>
          </a:xfrm>
          <a:prstGeom prst="rect">
            <a:avLst/>
          </a:prstGeom>
          <a:solidFill>
            <a:srgbClr val="39275B"/>
          </a:solidFill>
          <a:ln>
            <a:noFill/>
          </a:ln>
          <a:effectLst>
            <a:outerShdw blurRad="38100" dist="38100" dir="3600000" algn="br">
              <a:srgbClr val="000000">
                <a:alpha val="15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a:solidFill>
                <a:prstClr val="white"/>
              </a:solidFill>
              <a:latin typeface="Calibri"/>
            </a:endParaRPr>
          </a:p>
        </p:txBody>
      </p:sp>
      <p:pic>
        <p:nvPicPr>
          <p:cNvPr id="9" name="Picture 8" descr="UW_W-Logo_RGB.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9063" y="295275"/>
            <a:ext cx="338137" cy="228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715924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fld id="{65FCB4E5-F5CA-CD47-9AE3-A07BD6AB5419}" type="datetime1">
              <a:rPr lang="en-US" smtClean="0"/>
              <a:pPr/>
              <a:t>3/29/22</a:t>
            </a:fld>
            <a:endParaRPr lang="en-US"/>
          </a:p>
        </p:txBody>
      </p:sp>
      <p:sp>
        <p:nvSpPr>
          <p:cNvPr id="3" name="Footer Placeholder 4"/>
          <p:cNvSpPr>
            <a:spLocks noGrp="1"/>
          </p:cNvSpPr>
          <p:nvPr>
            <p:ph type="ftr" sz="quarter" idx="11"/>
          </p:nvPr>
        </p:nvSpPr>
        <p:spPr/>
        <p:txBody>
          <a:bodyPr/>
          <a:lstStyle>
            <a:lvl1pPr>
              <a:defRPr/>
            </a:lvl1pPr>
          </a:lstStyle>
          <a:p>
            <a:pPr>
              <a:defRPr/>
            </a:pPr>
            <a:r>
              <a:rPr lang="en-US"/>
              <a:t>Bill Howe, UW</a:t>
            </a:r>
          </a:p>
        </p:txBody>
      </p:sp>
      <p:sp>
        <p:nvSpPr>
          <p:cNvPr id="4" name="Slide Number Placeholder 5"/>
          <p:cNvSpPr>
            <a:spLocks noGrp="1"/>
          </p:cNvSpPr>
          <p:nvPr>
            <p:ph type="sldNum" sz="quarter" idx="12"/>
          </p:nvPr>
        </p:nvSpPr>
        <p:spPr/>
        <p:txBody>
          <a:bodyPr/>
          <a:lstStyle>
            <a:lvl1pPr>
              <a:defRPr/>
            </a:lvl1pPr>
          </a:lstStyle>
          <a:p>
            <a:fld id="{354DEEC5-EA09-464B-9CF2-C5C5C68E1237}" type="slidenum">
              <a:rPr lang="en-US"/>
              <a:pPr/>
              <a:t>‹#›</a:t>
            </a:fld>
            <a:endParaRPr lang="en-US"/>
          </a:p>
        </p:txBody>
      </p:sp>
    </p:spTree>
    <p:extLst>
      <p:ext uri="{BB962C8B-B14F-4D97-AF65-F5344CB8AC3E}">
        <p14:creationId xmlns:p14="http://schemas.microsoft.com/office/powerpoint/2010/main" val="1298705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0"/>
            <a:ext cx="3008313" cy="762000"/>
          </a:xfrm>
        </p:spPr>
        <p:txBody>
          <a:bodyPr anchor="b"/>
          <a:lstStyle>
            <a:lvl1pPr algn="l">
              <a:defRPr sz="2000" b="1"/>
            </a:lvl1pPr>
          </a:lstStyle>
          <a:p>
            <a:r>
              <a:rPr lang="en-US" dirty="0"/>
              <a:t>Click to edit Master title style</a:t>
            </a:r>
          </a:p>
        </p:txBody>
      </p:sp>
      <p:sp>
        <p:nvSpPr>
          <p:cNvPr id="3" name="Content Placeholder 2"/>
          <p:cNvSpPr>
            <a:spLocks noGrp="1"/>
          </p:cNvSpPr>
          <p:nvPr>
            <p:ph idx="1"/>
          </p:nvPr>
        </p:nvSpPr>
        <p:spPr>
          <a:xfrm>
            <a:off x="3575050" y="762000"/>
            <a:ext cx="5111750" cy="536416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457200" y="1676400"/>
            <a:ext cx="3008313" cy="44497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fld id="{DFF7E3BA-6CFD-3F4B-B6A9-0E95C2C35C95}" type="datetime1">
              <a:rPr lang="en-US" smtClean="0"/>
              <a:pPr/>
              <a:t>3/29/22</a:t>
            </a:fld>
            <a:endParaRPr lang="en-US"/>
          </a:p>
        </p:txBody>
      </p:sp>
      <p:sp>
        <p:nvSpPr>
          <p:cNvPr id="6" name="Footer Placeholder 4"/>
          <p:cNvSpPr>
            <a:spLocks noGrp="1"/>
          </p:cNvSpPr>
          <p:nvPr>
            <p:ph type="ftr" sz="quarter" idx="11"/>
          </p:nvPr>
        </p:nvSpPr>
        <p:spPr/>
        <p:txBody>
          <a:bodyPr/>
          <a:lstStyle>
            <a:lvl1pPr>
              <a:defRPr/>
            </a:lvl1pPr>
          </a:lstStyle>
          <a:p>
            <a:pPr>
              <a:defRPr/>
            </a:pPr>
            <a:r>
              <a:rPr lang="en-US"/>
              <a:t>Bill Howe, UW</a:t>
            </a:r>
          </a:p>
        </p:txBody>
      </p:sp>
      <p:sp>
        <p:nvSpPr>
          <p:cNvPr id="7" name="Slide Number Placeholder 5"/>
          <p:cNvSpPr>
            <a:spLocks noGrp="1"/>
          </p:cNvSpPr>
          <p:nvPr>
            <p:ph type="sldNum" sz="quarter" idx="12"/>
          </p:nvPr>
        </p:nvSpPr>
        <p:spPr/>
        <p:txBody>
          <a:bodyPr/>
          <a:lstStyle>
            <a:lvl1pPr>
              <a:defRPr/>
            </a:lvl1pPr>
          </a:lstStyle>
          <a:p>
            <a:fld id="{157139CD-AAD3-944F-B5E6-7F016C31DF0E}" type="slidenum">
              <a:rPr lang="en-US"/>
              <a:pPr/>
              <a:t>‹#›</a:t>
            </a:fld>
            <a:endParaRPr lang="en-US"/>
          </a:p>
        </p:txBody>
      </p:sp>
      <p:sp>
        <p:nvSpPr>
          <p:cNvPr id="8" name="Rectangle 7"/>
          <p:cNvSpPr/>
          <p:nvPr userDrawn="1"/>
        </p:nvSpPr>
        <p:spPr>
          <a:xfrm>
            <a:off x="0" y="0"/>
            <a:ext cx="171450" cy="6858000"/>
          </a:xfrm>
          <a:prstGeom prst="rect">
            <a:avLst/>
          </a:prstGeom>
          <a:solidFill>
            <a:srgbClr val="39275B">
              <a:alpha val="85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dirty="0">
              <a:solidFill>
                <a:prstClr val="white"/>
              </a:solidFill>
              <a:latin typeface="Calibri"/>
            </a:endParaRPr>
          </a:p>
        </p:txBody>
      </p:sp>
      <p:pic>
        <p:nvPicPr>
          <p:cNvPr id="9" name="Picture 9" descr="UW.Wordmark_ctr.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85800" y="361950"/>
            <a:ext cx="2563813" cy="171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 name="Rectangle 9"/>
          <p:cNvSpPr/>
          <p:nvPr userDrawn="1"/>
        </p:nvSpPr>
        <p:spPr>
          <a:xfrm>
            <a:off x="0" y="180975"/>
            <a:ext cx="576263" cy="457200"/>
          </a:xfrm>
          <a:prstGeom prst="rect">
            <a:avLst/>
          </a:prstGeom>
          <a:solidFill>
            <a:srgbClr val="39275B"/>
          </a:solidFill>
          <a:ln>
            <a:noFill/>
          </a:ln>
          <a:effectLst>
            <a:outerShdw blurRad="38100" dist="38100" dir="3600000" algn="br">
              <a:srgbClr val="000000">
                <a:alpha val="15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a:solidFill>
                <a:prstClr val="white"/>
              </a:solidFill>
              <a:latin typeface="Calibri"/>
            </a:endParaRPr>
          </a:p>
        </p:txBody>
      </p:sp>
      <p:pic>
        <p:nvPicPr>
          <p:cNvPr id="11" name="Picture 8" descr="UW_W-Logo_RGB.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9063" y="295275"/>
            <a:ext cx="338137" cy="228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005609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761999"/>
            <a:ext cx="5486400" cy="3965575"/>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fld id="{D4C999BE-CC0D-BA40-AC64-6591B8579716}" type="datetime1">
              <a:rPr lang="en-US" smtClean="0"/>
              <a:pPr/>
              <a:t>3/29/22</a:t>
            </a:fld>
            <a:endParaRPr lang="en-US"/>
          </a:p>
        </p:txBody>
      </p:sp>
      <p:sp>
        <p:nvSpPr>
          <p:cNvPr id="6" name="Footer Placeholder 4"/>
          <p:cNvSpPr>
            <a:spLocks noGrp="1"/>
          </p:cNvSpPr>
          <p:nvPr>
            <p:ph type="ftr" sz="quarter" idx="11"/>
          </p:nvPr>
        </p:nvSpPr>
        <p:spPr/>
        <p:txBody>
          <a:bodyPr/>
          <a:lstStyle>
            <a:lvl1pPr>
              <a:defRPr/>
            </a:lvl1pPr>
          </a:lstStyle>
          <a:p>
            <a:pPr>
              <a:defRPr/>
            </a:pPr>
            <a:r>
              <a:rPr lang="en-US"/>
              <a:t>Bill Howe, UW</a:t>
            </a:r>
          </a:p>
        </p:txBody>
      </p:sp>
      <p:sp>
        <p:nvSpPr>
          <p:cNvPr id="7" name="Slide Number Placeholder 5"/>
          <p:cNvSpPr>
            <a:spLocks noGrp="1"/>
          </p:cNvSpPr>
          <p:nvPr>
            <p:ph type="sldNum" sz="quarter" idx="12"/>
          </p:nvPr>
        </p:nvSpPr>
        <p:spPr/>
        <p:txBody>
          <a:bodyPr/>
          <a:lstStyle>
            <a:lvl1pPr>
              <a:defRPr/>
            </a:lvl1pPr>
          </a:lstStyle>
          <a:p>
            <a:fld id="{05C78931-4823-DD4F-8A70-63C081F743DA}" type="slidenum">
              <a:rPr lang="en-US"/>
              <a:pPr/>
              <a:t>‹#›</a:t>
            </a:fld>
            <a:endParaRPr lang="en-US"/>
          </a:p>
        </p:txBody>
      </p:sp>
      <p:sp>
        <p:nvSpPr>
          <p:cNvPr id="8" name="Rectangle 7"/>
          <p:cNvSpPr/>
          <p:nvPr userDrawn="1"/>
        </p:nvSpPr>
        <p:spPr>
          <a:xfrm>
            <a:off x="0" y="0"/>
            <a:ext cx="171450" cy="6858000"/>
          </a:xfrm>
          <a:prstGeom prst="rect">
            <a:avLst/>
          </a:prstGeom>
          <a:solidFill>
            <a:srgbClr val="39275B">
              <a:alpha val="85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dirty="0">
              <a:solidFill>
                <a:prstClr val="white"/>
              </a:solidFill>
              <a:latin typeface="Calibri"/>
            </a:endParaRPr>
          </a:p>
        </p:txBody>
      </p:sp>
      <p:pic>
        <p:nvPicPr>
          <p:cNvPr id="9" name="Picture 9" descr="UW.Wordmark_ctr.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85800" y="361950"/>
            <a:ext cx="2563813" cy="171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 name="Rectangle 9"/>
          <p:cNvSpPr/>
          <p:nvPr userDrawn="1"/>
        </p:nvSpPr>
        <p:spPr>
          <a:xfrm>
            <a:off x="0" y="180975"/>
            <a:ext cx="576263" cy="457200"/>
          </a:xfrm>
          <a:prstGeom prst="rect">
            <a:avLst/>
          </a:prstGeom>
          <a:solidFill>
            <a:srgbClr val="39275B"/>
          </a:solidFill>
          <a:ln>
            <a:noFill/>
          </a:ln>
          <a:effectLst>
            <a:outerShdw blurRad="38100" dist="38100" dir="3600000" algn="br">
              <a:srgbClr val="000000">
                <a:alpha val="15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a:solidFill>
                <a:prstClr val="white"/>
              </a:solidFill>
              <a:latin typeface="Calibri"/>
            </a:endParaRPr>
          </a:p>
        </p:txBody>
      </p:sp>
      <p:pic>
        <p:nvPicPr>
          <p:cNvPr id="11" name="Picture 8" descr="UW_W-Logo_RGB.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9063" y="295275"/>
            <a:ext cx="338137" cy="228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218315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762000"/>
            <a:ext cx="8229600" cy="838200"/>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Text Placeholder 2"/>
          <p:cNvSpPr>
            <a:spLocks noGrp="1"/>
          </p:cNvSpPr>
          <p:nvPr>
            <p:ph type="body" idx="1"/>
          </p:nvPr>
        </p:nvSpPr>
        <p:spPr bwMode="auto">
          <a:xfrm>
            <a:off x="457200" y="1676400"/>
            <a:ext cx="8229600" cy="4449763"/>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Frutiger 55 Roman" charset="0"/>
              </a:defRPr>
            </a:lvl1pPr>
          </a:lstStyle>
          <a:p>
            <a:pPr fontAlgn="base">
              <a:spcBef>
                <a:spcPct val="0"/>
              </a:spcBef>
              <a:spcAft>
                <a:spcPct val="0"/>
              </a:spcAft>
            </a:pPr>
            <a:fld id="{7BC5C81F-24D6-B24D-AABC-683A945C8813}" type="datetime1">
              <a:rPr lang="en-US" smtClean="0">
                <a:ea typeface="ＭＳ Ｐゴシック" charset="0"/>
                <a:cs typeface="ＭＳ Ｐゴシック" charset="0"/>
              </a:rPr>
              <a:pPr fontAlgn="base">
                <a:spcBef>
                  <a:spcPct val="0"/>
                </a:spcBef>
                <a:spcAft>
                  <a:spcPct val="0"/>
                </a:spcAft>
              </a:pPr>
              <a:t>3/29/22</a:t>
            </a:fld>
            <a:endParaRPr lang="en-US">
              <a:ea typeface="ＭＳ Ｐゴシック" charset="0"/>
              <a:cs typeface="ＭＳ Ｐゴシック" charset="0"/>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Frutiger 55 Roman"/>
                <a:ea typeface="ＭＳ Ｐゴシック" charset="-128"/>
                <a:cs typeface="ＭＳ Ｐゴシック" charset="-128"/>
              </a:defRPr>
            </a:lvl1pPr>
          </a:lstStyle>
          <a:p>
            <a:pPr fontAlgn="base">
              <a:spcBef>
                <a:spcPct val="0"/>
              </a:spcBef>
              <a:spcAft>
                <a:spcPct val="0"/>
              </a:spcAft>
              <a:defRPr/>
            </a:pPr>
            <a:r>
              <a:rPr lang="en-US"/>
              <a:t>Bill Howe, UW eScience Institute</a:t>
            </a: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Frutiger 55 Roman" charset="0"/>
              </a:defRPr>
            </a:lvl1pPr>
          </a:lstStyle>
          <a:p>
            <a:pPr fontAlgn="base">
              <a:spcBef>
                <a:spcPct val="0"/>
              </a:spcBef>
              <a:spcAft>
                <a:spcPct val="0"/>
              </a:spcAft>
            </a:pPr>
            <a:fld id="{BE813726-3EE7-B74D-9376-57C8D899FEF4}" type="slidenum">
              <a:rPr lang="en-US">
                <a:ea typeface="ＭＳ Ｐゴシック" charset="0"/>
                <a:cs typeface="ＭＳ Ｐゴシック" charset="0"/>
              </a:rPr>
              <a:pPr fontAlgn="base">
                <a:spcBef>
                  <a:spcPct val="0"/>
                </a:spcBef>
                <a:spcAft>
                  <a:spcPct val="0"/>
                </a:spcAft>
              </a:pPr>
              <a:t>‹#›</a:t>
            </a:fld>
            <a:endParaRPr lang="en-US">
              <a:ea typeface="ＭＳ Ｐゴシック" charset="0"/>
              <a:cs typeface="ＭＳ Ｐゴシック" charset="0"/>
            </a:endParaRPr>
          </a:p>
        </p:txBody>
      </p:sp>
    </p:spTree>
    <p:extLst>
      <p:ext uri="{BB962C8B-B14F-4D97-AF65-F5344CB8AC3E}">
        <p14:creationId xmlns:p14="http://schemas.microsoft.com/office/powerpoint/2010/main" val="227238615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p:txStyles>
    <p:titleStyle>
      <a:lvl1pPr algn="ctr" defTabSz="457200" rtl="0" eaLnBrk="0" fontAlgn="base" hangingPunct="0">
        <a:spcBef>
          <a:spcPct val="0"/>
        </a:spcBef>
        <a:spcAft>
          <a:spcPct val="0"/>
        </a:spcAft>
        <a:defRPr sz="4400" kern="1200">
          <a:solidFill>
            <a:schemeClr val="tx1"/>
          </a:solidFill>
          <a:latin typeface="Frutiger 55 Roman"/>
          <a:ea typeface="ＭＳ Ｐゴシック" charset="-128"/>
          <a:cs typeface="ＭＳ Ｐゴシック" charset="-128"/>
        </a:defRPr>
      </a:lvl1pPr>
      <a:lvl2pPr algn="ctr" defTabSz="457200" rtl="0" eaLnBrk="0" fontAlgn="base" hangingPunct="0">
        <a:spcBef>
          <a:spcPct val="0"/>
        </a:spcBef>
        <a:spcAft>
          <a:spcPct val="0"/>
        </a:spcAft>
        <a:defRPr sz="4400">
          <a:solidFill>
            <a:schemeClr val="tx1"/>
          </a:solidFill>
          <a:latin typeface="Frutiger 55 Roman" charset="0"/>
          <a:ea typeface="ＭＳ Ｐゴシック" charset="-128"/>
          <a:cs typeface="ＭＳ Ｐゴシック" charset="-128"/>
        </a:defRPr>
      </a:lvl2pPr>
      <a:lvl3pPr algn="ctr" defTabSz="457200" rtl="0" eaLnBrk="0" fontAlgn="base" hangingPunct="0">
        <a:spcBef>
          <a:spcPct val="0"/>
        </a:spcBef>
        <a:spcAft>
          <a:spcPct val="0"/>
        </a:spcAft>
        <a:defRPr sz="4400">
          <a:solidFill>
            <a:schemeClr val="tx1"/>
          </a:solidFill>
          <a:latin typeface="Frutiger 55 Roman" charset="0"/>
          <a:ea typeface="ＭＳ Ｐゴシック" charset="-128"/>
          <a:cs typeface="ＭＳ Ｐゴシック" charset="-128"/>
        </a:defRPr>
      </a:lvl3pPr>
      <a:lvl4pPr algn="ctr" defTabSz="457200" rtl="0" eaLnBrk="0" fontAlgn="base" hangingPunct="0">
        <a:spcBef>
          <a:spcPct val="0"/>
        </a:spcBef>
        <a:spcAft>
          <a:spcPct val="0"/>
        </a:spcAft>
        <a:defRPr sz="4400">
          <a:solidFill>
            <a:schemeClr val="tx1"/>
          </a:solidFill>
          <a:latin typeface="Frutiger 55 Roman" charset="0"/>
          <a:ea typeface="ＭＳ Ｐゴシック" charset="-128"/>
          <a:cs typeface="ＭＳ Ｐゴシック" charset="-128"/>
        </a:defRPr>
      </a:lvl4pPr>
      <a:lvl5pPr algn="ctr" defTabSz="457200" rtl="0" eaLnBrk="0" fontAlgn="base" hangingPunct="0">
        <a:spcBef>
          <a:spcPct val="0"/>
        </a:spcBef>
        <a:spcAft>
          <a:spcPct val="0"/>
        </a:spcAft>
        <a:defRPr sz="4400">
          <a:solidFill>
            <a:schemeClr val="tx1"/>
          </a:solidFill>
          <a:latin typeface="Frutiger 55 Roman" charset="0"/>
          <a:ea typeface="ＭＳ Ｐゴシック" charset="-128"/>
          <a:cs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cs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cs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cs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cs typeface="ＭＳ Ｐゴシック" charset="-128"/>
        </a:defRPr>
      </a:lvl9pPr>
    </p:titleStyle>
    <p:bodyStyle>
      <a:lvl1pPr marL="342900" indent="-342900" algn="l" defTabSz="457200" rtl="0" eaLnBrk="0" fontAlgn="base" hangingPunct="0">
        <a:spcBef>
          <a:spcPct val="20000"/>
        </a:spcBef>
        <a:spcAft>
          <a:spcPct val="0"/>
        </a:spcAft>
        <a:buFont typeface="Arial" charset="0"/>
        <a:buChar char="•"/>
        <a:defRPr sz="3200" kern="1200">
          <a:solidFill>
            <a:schemeClr val="tx1"/>
          </a:solidFill>
          <a:latin typeface="Frutiger 55 Roman"/>
          <a:ea typeface="ＭＳ Ｐゴシック" charset="-128"/>
          <a:cs typeface="ＭＳ Ｐゴシック" charset="-128"/>
        </a:defRPr>
      </a:lvl1pPr>
      <a:lvl2pPr marL="742950" indent="-285750" algn="l" defTabSz="457200" rtl="0" eaLnBrk="0" fontAlgn="base" hangingPunct="0">
        <a:spcBef>
          <a:spcPct val="20000"/>
        </a:spcBef>
        <a:spcAft>
          <a:spcPct val="0"/>
        </a:spcAft>
        <a:buFont typeface="Arial" charset="0"/>
        <a:buChar char="–"/>
        <a:defRPr sz="2800" kern="1200">
          <a:solidFill>
            <a:schemeClr val="tx1"/>
          </a:solidFill>
          <a:latin typeface="Frutiger 55 Roman"/>
          <a:ea typeface="ＭＳ Ｐゴシック" charset="-128"/>
          <a:cs typeface="+mn-cs"/>
        </a:defRPr>
      </a:lvl2pPr>
      <a:lvl3pPr marL="1143000" indent="-228600" algn="l" defTabSz="457200" rtl="0" eaLnBrk="0" fontAlgn="base" hangingPunct="0">
        <a:spcBef>
          <a:spcPct val="20000"/>
        </a:spcBef>
        <a:spcAft>
          <a:spcPct val="0"/>
        </a:spcAft>
        <a:buFont typeface="Arial" charset="0"/>
        <a:buChar char="•"/>
        <a:defRPr sz="2400" kern="1200">
          <a:solidFill>
            <a:schemeClr val="tx1"/>
          </a:solidFill>
          <a:latin typeface="Frutiger 55 Roman"/>
          <a:ea typeface="ＭＳ Ｐゴシック" charset="-128"/>
          <a:cs typeface="+mn-cs"/>
        </a:defRPr>
      </a:lvl3pPr>
      <a:lvl4pPr marL="1600200" indent="-228600" algn="l" defTabSz="457200" rtl="0" eaLnBrk="0" fontAlgn="base" hangingPunct="0">
        <a:spcBef>
          <a:spcPct val="20000"/>
        </a:spcBef>
        <a:spcAft>
          <a:spcPct val="0"/>
        </a:spcAft>
        <a:buFont typeface="Arial" charset="0"/>
        <a:buChar char="–"/>
        <a:defRPr sz="2000" kern="1200">
          <a:solidFill>
            <a:schemeClr val="tx1"/>
          </a:solidFill>
          <a:latin typeface="Frutiger 55 Roman"/>
          <a:ea typeface="ＭＳ Ｐゴシック" charset="-128"/>
          <a:cs typeface="+mn-cs"/>
        </a:defRPr>
      </a:lvl4pPr>
      <a:lvl5pPr marL="2057400" indent="-228600" algn="l" defTabSz="457200" rtl="0" eaLnBrk="0" fontAlgn="base" hangingPunct="0">
        <a:spcBef>
          <a:spcPct val="20000"/>
        </a:spcBef>
        <a:spcAft>
          <a:spcPct val="0"/>
        </a:spcAft>
        <a:buFont typeface="Arial" charset="0"/>
        <a:buChar char="»"/>
        <a:defRPr sz="2000" kern="1200">
          <a:solidFill>
            <a:schemeClr val="tx1"/>
          </a:solidFill>
          <a:latin typeface="Frutiger 55 Roman"/>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9.emf"/></Relationships>
</file>

<file path=ppt/slides/_rels/slide4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14.xml"/><Relationship Id="rId7" Type="http://schemas.openxmlformats.org/officeDocument/2006/relationships/image" Target="../media/image27.emf"/><Relationship Id="rId2" Type="http://schemas.openxmlformats.org/officeDocument/2006/relationships/slideLayout" Target="../slideLayouts/slideLayout6.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26.emf"/><Relationship Id="rId4" Type="http://schemas.openxmlformats.org/officeDocument/2006/relationships/oleObject" Target="../embeddings/oleObject1.bin"/></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6.xml"/><Relationship Id="rId1" Type="http://schemas.openxmlformats.org/officeDocument/2006/relationships/vmlDrawing" Target="../drawings/vmlDrawing2.vml"/><Relationship Id="rId5" Type="http://schemas.openxmlformats.org/officeDocument/2006/relationships/image" Target="../media/image28.emf"/><Relationship Id="rId4" Type="http://schemas.openxmlformats.org/officeDocument/2006/relationships/oleObject" Target="../embeddings/oleObject3.bin"/></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ubtitle 2"/>
          <p:cNvSpPr>
            <a:spLocks noGrp="1"/>
          </p:cNvSpPr>
          <p:nvPr>
            <p:ph type="subTitle" idx="1"/>
          </p:nvPr>
        </p:nvSpPr>
        <p:spPr>
          <a:xfrm>
            <a:off x="2895600" y="4114800"/>
            <a:ext cx="2819400" cy="1752600"/>
          </a:xfrm>
        </p:spPr>
        <p:txBody>
          <a:bodyPr/>
          <a:lstStyle/>
          <a:p>
            <a:pPr eaLnBrk="1" hangingPunct="1"/>
            <a:r>
              <a:rPr lang="en-US" sz="1800" dirty="0">
                <a:latin typeface="Frutiger 55 Roman" charset="0"/>
                <a:ea typeface="ＭＳ Ｐゴシック" charset="0"/>
                <a:cs typeface="Arial" charset="0"/>
              </a:rPr>
              <a:t>IMT 575</a:t>
            </a:r>
          </a:p>
        </p:txBody>
      </p:sp>
      <p:sp>
        <p:nvSpPr>
          <p:cNvPr id="13315" name="Title 3"/>
          <p:cNvSpPr>
            <a:spLocks noGrp="1"/>
          </p:cNvSpPr>
          <p:nvPr>
            <p:ph type="ctrTitle"/>
          </p:nvPr>
        </p:nvSpPr>
        <p:spPr>
          <a:xfrm>
            <a:off x="533400" y="1981200"/>
            <a:ext cx="8195962" cy="1470025"/>
          </a:xfrm>
        </p:spPr>
        <p:txBody>
          <a:bodyPr/>
          <a:lstStyle/>
          <a:p>
            <a:r>
              <a:rPr lang="en-US" sz="4000" dirty="0">
                <a:latin typeface="Frutiger 55 Roman" charset="0"/>
                <a:ea typeface="ＭＳ Ｐゴシック" charset="0"/>
                <a:cs typeface="ＭＳ Ｐゴシック" charset="0"/>
              </a:rPr>
              <a:t>Data Science III:</a:t>
            </a:r>
            <a:br>
              <a:rPr lang="en-US" sz="4000" dirty="0">
                <a:latin typeface="Frutiger 55 Roman" charset="0"/>
                <a:ea typeface="ＭＳ Ｐゴシック" charset="0"/>
                <a:cs typeface="ＭＳ Ｐゴシック" charset="0"/>
              </a:rPr>
            </a:br>
            <a:r>
              <a:rPr lang="en-US" sz="4000" dirty="0">
                <a:latin typeface="Frutiger 55 Roman" charset="0"/>
                <a:ea typeface="ＭＳ Ｐゴシック" charset="0"/>
                <a:cs typeface="ＭＳ Ｐゴシック" charset="0"/>
              </a:rPr>
              <a:t>Scaling, Applications</a:t>
            </a:r>
            <a:r>
              <a:rPr lang="en-US" sz="4000">
                <a:latin typeface="Frutiger 55 Roman" charset="0"/>
                <a:ea typeface="ＭＳ Ｐゴシック" charset="0"/>
                <a:cs typeface="ＭＳ Ｐゴシック" charset="0"/>
              </a:rPr>
              <a:t>, Responsibility</a:t>
            </a:r>
            <a:endParaRPr lang="en-US" sz="4000" dirty="0">
              <a:latin typeface="Frutiger 55 Roman" charset="0"/>
              <a:ea typeface="ＭＳ Ｐゴシック" charset="0"/>
              <a:cs typeface="ＭＳ Ｐゴシック" charset="0"/>
            </a:endParaRPr>
          </a:p>
        </p:txBody>
      </p:sp>
    </p:spTree>
    <p:extLst>
      <p:ext uri="{BB962C8B-B14F-4D97-AF65-F5344CB8AC3E}">
        <p14:creationId xmlns:p14="http://schemas.microsoft.com/office/powerpoint/2010/main" val="10877081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183147" y="1416384"/>
            <a:ext cx="8749349" cy="3765216"/>
          </a:xfrm>
          <a:prstGeom prst="rect">
            <a:avLst/>
          </a:prstGeom>
        </p:spPr>
      </p:pic>
      <p:sp>
        <p:nvSpPr>
          <p:cNvPr id="9" name="Rectangle 8"/>
          <p:cNvSpPr/>
          <p:nvPr/>
        </p:nvSpPr>
        <p:spPr>
          <a:xfrm>
            <a:off x="533400" y="5181600"/>
            <a:ext cx="7239000" cy="923330"/>
          </a:xfrm>
          <a:prstGeom prst="rect">
            <a:avLst/>
          </a:prstGeom>
        </p:spPr>
        <p:txBody>
          <a:bodyPr wrap="square">
            <a:spAutoFit/>
          </a:bodyPr>
          <a:lstStyle/>
          <a:p>
            <a:r>
              <a:rPr lang="en-US"/>
              <a:t>“Since we have a massive amount of user tag data available we can easily correlate tags and years and measure “popularity” of a genre by counting the number of artists formed in a specific year.”</a:t>
            </a:r>
          </a:p>
        </p:txBody>
      </p:sp>
      <p:sp>
        <p:nvSpPr>
          <p:cNvPr id="2" name="Rectangle 1"/>
          <p:cNvSpPr/>
          <p:nvPr/>
        </p:nvSpPr>
        <p:spPr>
          <a:xfrm>
            <a:off x="6027654" y="6067043"/>
            <a:ext cx="2583723" cy="369332"/>
          </a:xfrm>
          <a:prstGeom prst="rect">
            <a:avLst/>
          </a:prstGeom>
        </p:spPr>
        <p:txBody>
          <a:bodyPr wrap="none">
            <a:spAutoFit/>
          </a:bodyPr>
          <a:lstStyle/>
          <a:p>
            <a:r>
              <a:rPr lang="en-US"/>
              <a:t> Janni Kovacs, Last.FM </a:t>
            </a:r>
          </a:p>
        </p:txBody>
      </p:sp>
      <p:sp>
        <p:nvSpPr>
          <p:cNvPr id="3" name="Rectangle 2"/>
          <p:cNvSpPr/>
          <p:nvPr/>
        </p:nvSpPr>
        <p:spPr>
          <a:xfrm>
            <a:off x="1219200" y="1600200"/>
            <a:ext cx="1018390" cy="369332"/>
          </a:xfrm>
          <a:prstGeom prst="rect">
            <a:avLst/>
          </a:prstGeom>
        </p:spPr>
        <p:txBody>
          <a:bodyPr wrap="none">
            <a:spAutoFit/>
          </a:bodyPr>
          <a:lstStyle/>
          <a:p>
            <a:r>
              <a:rPr lang="en-US"/>
              <a:t>Last.FM </a:t>
            </a:r>
          </a:p>
        </p:txBody>
      </p:sp>
    </p:spTree>
    <p:extLst>
      <p:ext uri="{BB962C8B-B14F-4D97-AF65-F5344CB8AC3E}">
        <p14:creationId xmlns:p14="http://schemas.microsoft.com/office/powerpoint/2010/main" val="19318658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B55FEDD-6FD9-7942-8E57-CDDA6D5C3512}" type="datetime1">
              <a:rPr lang="en-US" smtClean="0"/>
              <a:t>3/29/22</a:t>
            </a:fld>
            <a:endParaRPr lang="en-US"/>
          </a:p>
        </p:txBody>
      </p:sp>
      <p:sp>
        <p:nvSpPr>
          <p:cNvPr id="5" name="Footer Placeholder 4"/>
          <p:cNvSpPr>
            <a:spLocks noGrp="1"/>
          </p:cNvSpPr>
          <p:nvPr>
            <p:ph type="ftr" sz="quarter" idx="11"/>
          </p:nvPr>
        </p:nvSpPr>
        <p:spPr/>
        <p:txBody>
          <a:bodyPr/>
          <a:lstStyle/>
          <a:p>
            <a:pPr>
              <a:defRPr/>
            </a:pPr>
            <a:r>
              <a:rPr lang="en-US"/>
              <a:t>Bill Howe, UW</a:t>
            </a:r>
            <a:endParaRPr lang="en-US" dirty="0"/>
          </a:p>
        </p:txBody>
      </p:sp>
      <p:sp>
        <p:nvSpPr>
          <p:cNvPr id="6" name="Slide Number Placeholder 5"/>
          <p:cNvSpPr>
            <a:spLocks noGrp="1"/>
          </p:cNvSpPr>
          <p:nvPr>
            <p:ph type="sldNum" sz="quarter" idx="12"/>
          </p:nvPr>
        </p:nvSpPr>
        <p:spPr/>
        <p:txBody>
          <a:bodyPr/>
          <a:lstStyle/>
          <a:p>
            <a:fld id="{A12D6CCC-2396-634D-8A9D-DFA1A30244AA}" type="slidenum">
              <a:rPr lang="en-US"/>
              <a:pPr/>
              <a:t>11</a:t>
            </a:fld>
            <a:endParaRPr lang="en-US"/>
          </a:p>
        </p:txBody>
      </p:sp>
      <p:sp>
        <p:nvSpPr>
          <p:cNvPr id="7" name="TextBox 6"/>
          <p:cNvSpPr txBox="1"/>
          <p:nvPr/>
        </p:nvSpPr>
        <p:spPr>
          <a:xfrm>
            <a:off x="1524000" y="2286000"/>
            <a:ext cx="6858000" cy="3108544"/>
          </a:xfrm>
          <a:prstGeom prst="rect">
            <a:avLst/>
          </a:prstGeom>
          <a:noFill/>
        </p:spPr>
        <p:txBody>
          <a:bodyPr wrap="square" rtlCol="0">
            <a:spAutoFit/>
          </a:bodyPr>
          <a:lstStyle/>
          <a:p>
            <a:r>
              <a:rPr lang="en-US" sz="2800" dirty="0"/>
              <a:t>Question: </a:t>
            </a:r>
          </a:p>
          <a:p>
            <a:r>
              <a:rPr lang="en-US" sz="2800" dirty="0"/>
              <a:t>How early and accurately can we predict flu outbreaks, so we can plan production levels of flu vaccine?</a:t>
            </a:r>
          </a:p>
          <a:p>
            <a:endParaRPr lang="en-US" sz="2800" dirty="0"/>
          </a:p>
          <a:p>
            <a:r>
              <a:rPr lang="en-US" sz="2800" dirty="0"/>
              <a:t>Dataset:</a:t>
            </a:r>
          </a:p>
          <a:p>
            <a:r>
              <a:rPr lang="en-US" sz="2800" dirty="0"/>
              <a:t> Search histories of users</a:t>
            </a:r>
          </a:p>
        </p:txBody>
      </p:sp>
      <p:pic>
        <p:nvPicPr>
          <p:cNvPr id="8" name="Picture 7"/>
          <p:cNvPicPr>
            <a:picLocks noChangeAspect="1"/>
          </p:cNvPicPr>
          <p:nvPr/>
        </p:nvPicPr>
        <p:blipFill>
          <a:blip r:embed="rId2"/>
          <a:stretch>
            <a:fillRect/>
          </a:stretch>
        </p:blipFill>
        <p:spPr>
          <a:xfrm>
            <a:off x="457200" y="1042111"/>
            <a:ext cx="3048000" cy="1014984"/>
          </a:xfrm>
          <a:prstGeom prst="rect">
            <a:avLst/>
          </a:prstGeom>
        </p:spPr>
      </p:pic>
    </p:spTree>
    <p:extLst>
      <p:ext uri="{BB962C8B-B14F-4D97-AF65-F5344CB8AC3E}">
        <p14:creationId xmlns:p14="http://schemas.microsoft.com/office/powerpoint/2010/main" val="11255839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Screen Shot 2013-03-31 at 1.39.59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5057242" cy="6356350"/>
          </a:xfrm>
          <a:prstGeom prst="rect">
            <a:avLst/>
          </a:prstGeom>
        </p:spPr>
      </p:pic>
      <p:sp>
        <p:nvSpPr>
          <p:cNvPr id="9" name="Rectangle 8"/>
          <p:cNvSpPr/>
          <p:nvPr/>
        </p:nvSpPr>
        <p:spPr>
          <a:xfrm>
            <a:off x="5081306" y="66081"/>
            <a:ext cx="4191000" cy="584776"/>
          </a:xfrm>
          <a:prstGeom prst="rect">
            <a:avLst/>
          </a:prstGeom>
        </p:spPr>
        <p:txBody>
          <a:bodyPr wrap="square">
            <a:spAutoFit/>
          </a:bodyPr>
          <a:lstStyle/>
          <a:p>
            <a:r>
              <a:rPr lang="en-US" sz="1600">
                <a:solidFill>
                  <a:srgbClr val="0000FF"/>
                </a:solidFill>
              </a:rPr>
              <a:t>source:</a:t>
            </a:r>
          </a:p>
          <a:p>
            <a:r>
              <a:rPr lang="en-US" sz="1600">
                <a:solidFill>
                  <a:srgbClr val="0000FF"/>
                </a:solidFill>
              </a:rPr>
              <a:t>http://www.google.org/flutrends/us/#US</a:t>
            </a:r>
          </a:p>
        </p:txBody>
      </p:sp>
      <p:sp>
        <p:nvSpPr>
          <p:cNvPr id="10" name="Rectangle 9"/>
          <p:cNvSpPr/>
          <p:nvPr/>
        </p:nvSpPr>
        <p:spPr>
          <a:xfrm>
            <a:off x="228600" y="6509752"/>
            <a:ext cx="4572000" cy="276999"/>
          </a:xfrm>
          <a:prstGeom prst="rect">
            <a:avLst/>
          </a:prstGeom>
        </p:spPr>
        <p:txBody>
          <a:bodyPr>
            <a:spAutoFit/>
          </a:bodyPr>
          <a:lstStyle/>
          <a:p>
            <a:r>
              <a:rPr lang="en-US" sz="1200"/>
              <a:t>http://www.google.com/permissions/using-product-graphics.html</a:t>
            </a:r>
          </a:p>
        </p:txBody>
      </p:sp>
      <p:cxnSp>
        <p:nvCxnSpPr>
          <p:cNvPr id="12" name="Straight Arrow Connector 11"/>
          <p:cNvCxnSpPr/>
          <p:nvPr/>
        </p:nvCxnSpPr>
        <p:spPr>
          <a:xfrm>
            <a:off x="5181600" y="990600"/>
            <a:ext cx="0" cy="1600200"/>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5334000" y="1339334"/>
            <a:ext cx="1371600" cy="369332"/>
          </a:xfrm>
          <a:prstGeom prst="rect">
            <a:avLst/>
          </a:prstGeom>
          <a:noFill/>
        </p:spPr>
        <p:txBody>
          <a:bodyPr wrap="square" rtlCol="0">
            <a:spAutoFit/>
          </a:bodyPr>
          <a:lstStyle/>
          <a:p>
            <a:r>
              <a:rPr lang="en-US">
                <a:solidFill>
                  <a:schemeClr val="tx2"/>
                </a:solidFill>
              </a:rPr>
              <a:t>flu risk</a:t>
            </a:r>
          </a:p>
        </p:txBody>
      </p:sp>
      <p:grpSp>
        <p:nvGrpSpPr>
          <p:cNvPr id="18" name="Group 17"/>
          <p:cNvGrpSpPr/>
          <p:nvPr/>
        </p:nvGrpSpPr>
        <p:grpSpPr>
          <a:xfrm>
            <a:off x="5165558" y="3048000"/>
            <a:ext cx="3704420" cy="3325745"/>
            <a:chOff x="5165558" y="3048000"/>
            <a:chExt cx="3704420" cy="3325745"/>
          </a:xfrm>
        </p:grpSpPr>
        <p:sp>
          <p:nvSpPr>
            <p:cNvPr id="14" name="Rectangle 13"/>
            <p:cNvSpPr/>
            <p:nvPr/>
          </p:nvSpPr>
          <p:spPr>
            <a:xfrm>
              <a:off x="5188284" y="3048000"/>
              <a:ext cx="3681694" cy="923330"/>
            </a:xfrm>
            <a:prstGeom prst="rect">
              <a:avLst/>
            </a:prstGeom>
          </p:spPr>
          <p:txBody>
            <a:bodyPr wrap="square">
              <a:spAutoFit/>
            </a:bodyPr>
            <a:lstStyle/>
            <a:p>
              <a:r>
                <a:rPr lang="en-US" i="1"/>
                <a:t>“Scientific hindsight shows that Google Flu Trends far overstated this year's flu season….”</a:t>
              </a:r>
            </a:p>
          </p:txBody>
        </p:sp>
        <p:sp>
          <p:nvSpPr>
            <p:cNvPr id="16" name="Rectangle 15"/>
            <p:cNvSpPr/>
            <p:nvPr/>
          </p:nvSpPr>
          <p:spPr>
            <a:xfrm>
              <a:off x="5165558" y="4419600"/>
              <a:ext cx="3445042" cy="923330"/>
            </a:xfrm>
            <a:prstGeom prst="rect">
              <a:avLst/>
            </a:prstGeom>
          </p:spPr>
          <p:txBody>
            <a:bodyPr wrap="square">
              <a:spAutoFit/>
            </a:bodyPr>
            <a:lstStyle/>
            <a:p>
              <a:r>
                <a:rPr lang="en-US" i="1"/>
                <a:t>“Lots of media attention to this year's flu season skewed Google's search engine traffic.” </a:t>
              </a:r>
            </a:p>
          </p:txBody>
        </p:sp>
        <p:sp>
          <p:nvSpPr>
            <p:cNvPr id="17" name="TextBox 16"/>
            <p:cNvSpPr txBox="1"/>
            <p:nvPr/>
          </p:nvSpPr>
          <p:spPr>
            <a:xfrm>
              <a:off x="5455745" y="5727414"/>
              <a:ext cx="3414233" cy="646331"/>
            </a:xfrm>
            <a:prstGeom prst="rect">
              <a:avLst/>
            </a:prstGeom>
            <a:noFill/>
          </p:spPr>
          <p:txBody>
            <a:bodyPr wrap="square" rtlCol="0">
              <a:spAutoFit/>
            </a:bodyPr>
            <a:lstStyle/>
            <a:p>
              <a:r>
                <a:rPr lang="en-US"/>
                <a:t>David Wagner, Atlantic Wire, Feb 13 2013</a:t>
              </a:r>
            </a:p>
          </p:txBody>
        </p:sp>
      </p:grpSp>
    </p:spTree>
    <p:extLst>
      <p:ext uri="{BB962C8B-B14F-4D97-AF65-F5344CB8AC3E}">
        <p14:creationId xmlns:p14="http://schemas.microsoft.com/office/powerpoint/2010/main" val="100835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85801" y="1392608"/>
            <a:ext cx="7854696" cy="4297363"/>
          </a:xfrm>
        </p:spPr>
        <p:txBody>
          <a:bodyPr/>
          <a:lstStyle/>
          <a:p>
            <a:pPr marL="0" indent="0">
              <a:buNone/>
            </a:pPr>
            <a:r>
              <a:rPr lang="en-US"/>
              <a:t>Question: </a:t>
            </a:r>
          </a:p>
          <a:p>
            <a:pPr marL="0" indent="0">
              <a:buNone/>
            </a:pPr>
            <a:endParaRPr lang="en-US"/>
          </a:p>
          <a:p>
            <a:endParaRPr lang="en-US"/>
          </a:p>
          <a:p>
            <a:endParaRPr lang="en-US"/>
          </a:p>
        </p:txBody>
      </p:sp>
      <p:sp>
        <p:nvSpPr>
          <p:cNvPr id="4" name="Date Placeholder 3"/>
          <p:cNvSpPr>
            <a:spLocks noGrp="1"/>
          </p:cNvSpPr>
          <p:nvPr>
            <p:ph type="dt" sz="half" idx="10"/>
          </p:nvPr>
        </p:nvSpPr>
        <p:spPr/>
        <p:txBody>
          <a:bodyPr/>
          <a:lstStyle/>
          <a:p>
            <a:fld id="{7B55FEDD-6FD9-7942-8E57-CDDA6D5C3512}" type="datetime1">
              <a:rPr lang="en-US" smtClean="0"/>
              <a:t>3/29/22</a:t>
            </a:fld>
            <a:endParaRPr lang="en-US"/>
          </a:p>
        </p:txBody>
      </p:sp>
      <p:sp>
        <p:nvSpPr>
          <p:cNvPr id="5" name="Footer Placeholder 4"/>
          <p:cNvSpPr>
            <a:spLocks noGrp="1"/>
          </p:cNvSpPr>
          <p:nvPr>
            <p:ph type="ftr" sz="quarter" idx="11"/>
          </p:nvPr>
        </p:nvSpPr>
        <p:spPr/>
        <p:txBody>
          <a:bodyPr/>
          <a:lstStyle/>
          <a:p>
            <a:pPr>
              <a:defRPr/>
            </a:pPr>
            <a:r>
              <a:rPr lang="en-US"/>
              <a:t>Bill Howe, UW</a:t>
            </a:r>
            <a:endParaRPr lang="en-US" dirty="0"/>
          </a:p>
        </p:txBody>
      </p:sp>
      <p:sp>
        <p:nvSpPr>
          <p:cNvPr id="6" name="Slide Number Placeholder 5"/>
          <p:cNvSpPr>
            <a:spLocks noGrp="1"/>
          </p:cNvSpPr>
          <p:nvPr>
            <p:ph type="sldNum" sz="quarter" idx="12"/>
          </p:nvPr>
        </p:nvSpPr>
        <p:spPr/>
        <p:txBody>
          <a:bodyPr/>
          <a:lstStyle/>
          <a:p>
            <a:fld id="{A12D6CCC-2396-634D-8A9D-DFA1A30244AA}" type="slidenum">
              <a:rPr lang="en-US"/>
              <a:pPr/>
              <a:t>13</a:t>
            </a:fld>
            <a:endParaRPr lang="en-US"/>
          </a:p>
        </p:txBody>
      </p:sp>
      <p:sp>
        <p:nvSpPr>
          <p:cNvPr id="7" name="Rectangle 6"/>
          <p:cNvSpPr/>
          <p:nvPr/>
        </p:nvSpPr>
        <p:spPr>
          <a:xfrm>
            <a:off x="1447800" y="2002208"/>
            <a:ext cx="6477000" cy="2062103"/>
          </a:xfrm>
          <a:prstGeom prst="rect">
            <a:avLst/>
          </a:prstGeom>
        </p:spPr>
        <p:txBody>
          <a:bodyPr wrap="square">
            <a:spAutoFit/>
          </a:bodyPr>
          <a:lstStyle/>
          <a:p>
            <a:pPr marL="0" indent="0">
              <a:buNone/>
            </a:pPr>
            <a:r>
              <a:rPr lang="en-US" sz="3200" i="1" dirty="0"/>
              <a:t>Do people that take paroxetine and pravastatin together exhibit hypoglycemia symptoms?</a:t>
            </a:r>
          </a:p>
          <a:p>
            <a:pPr marL="0" indent="0">
              <a:buNone/>
            </a:pPr>
            <a:endParaRPr lang="en-US" sz="3200" i="1" dirty="0"/>
          </a:p>
        </p:txBody>
      </p:sp>
      <p:sp>
        <p:nvSpPr>
          <p:cNvPr id="9" name="Rectangle 8"/>
          <p:cNvSpPr/>
          <p:nvPr/>
        </p:nvSpPr>
        <p:spPr>
          <a:xfrm>
            <a:off x="879474" y="4064311"/>
            <a:ext cx="6816725" cy="584776"/>
          </a:xfrm>
          <a:prstGeom prst="rect">
            <a:avLst/>
          </a:prstGeom>
        </p:spPr>
        <p:txBody>
          <a:bodyPr wrap="square">
            <a:spAutoFit/>
          </a:bodyPr>
          <a:lstStyle/>
          <a:p>
            <a:pPr marL="0" indent="0">
              <a:buNone/>
            </a:pPr>
            <a:r>
              <a:rPr lang="en-US" sz="3200"/>
              <a:t>Dataset:	</a:t>
            </a:r>
          </a:p>
        </p:txBody>
      </p:sp>
      <p:sp>
        <p:nvSpPr>
          <p:cNvPr id="10" name="Rectangle 9"/>
          <p:cNvSpPr/>
          <p:nvPr/>
        </p:nvSpPr>
        <p:spPr>
          <a:xfrm>
            <a:off x="868779" y="4572000"/>
            <a:ext cx="6781800" cy="584776"/>
          </a:xfrm>
          <a:prstGeom prst="rect">
            <a:avLst/>
          </a:prstGeom>
        </p:spPr>
        <p:txBody>
          <a:bodyPr wrap="square">
            <a:spAutoFit/>
          </a:bodyPr>
          <a:lstStyle/>
          <a:p>
            <a:pPr lvl="1"/>
            <a:r>
              <a:rPr lang="en-US" sz="3200" i="1"/>
              <a:t>Search engine histories</a:t>
            </a:r>
          </a:p>
        </p:txBody>
      </p:sp>
    </p:spTree>
    <p:extLst>
      <p:ext uri="{BB962C8B-B14F-4D97-AF65-F5344CB8AC3E}">
        <p14:creationId xmlns:p14="http://schemas.microsoft.com/office/powerpoint/2010/main" val="12653910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Screen Shot 2013-04-30 at 12.12.39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800" y="228600"/>
            <a:ext cx="6858000" cy="5018050"/>
          </a:xfrm>
          <a:prstGeom prst="rect">
            <a:avLst/>
          </a:prstGeom>
        </p:spPr>
      </p:pic>
      <p:sp>
        <p:nvSpPr>
          <p:cNvPr id="8" name="Rectangle 7"/>
          <p:cNvSpPr/>
          <p:nvPr/>
        </p:nvSpPr>
        <p:spPr>
          <a:xfrm>
            <a:off x="457200" y="5486400"/>
            <a:ext cx="8458200" cy="923330"/>
          </a:xfrm>
          <a:prstGeom prst="rect">
            <a:avLst/>
          </a:prstGeom>
        </p:spPr>
        <p:txBody>
          <a:bodyPr wrap="square">
            <a:spAutoFit/>
          </a:bodyPr>
          <a:lstStyle/>
          <a:p>
            <a:pPr fontAlgn="base">
              <a:spcBef>
                <a:spcPct val="0"/>
              </a:spcBef>
              <a:spcAft>
                <a:spcPct val="0"/>
              </a:spcAft>
            </a:pPr>
            <a:r>
              <a:rPr lang="en-US" i="1" dirty="0" err="1">
                <a:solidFill>
                  <a:prstClr val="black"/>
                </a:solidFill>
                <a:latin typeface="Arial" charset="0"/>
                <a:ea typeface="ＭＳ Ｐゴシック" charset="0"/>
                <a:cs typeface="ＭＳ Ｐゴシック" charset="0"/>
              </a:rPr>
              <a:t>Ryen</a:t>
            </a:r>
            <a:r>
              <a:rPr lang="en-US" i="1" dirty="0">
                <a:solidFill>
                  <a:prstClr val="black"/>
                </a:solidFill>
                <a:latin typeface="Arial" charset="0"/>
                <a:ea typeface="ＭＳ Ｐゴシック" charset="0"/>
                <a:cs typeface="ＭＳ Ｐゴシック" charset="0"/>
              </a:rPr>
              <a:t> W </a:t>
            </a:r>
            <a:r>
              <a:rPr lang="en-US" i="1" dirty="0" err="1">
                <a:solidFill>
                  <a:prstClr val="black"/>
                </a:solidFill>
                <a:latin typeface="Arial" charset="0"/>
                <a:ea typeface="ＭＳ Ｐゴシック" charset="0"/>
                <a:cs typeface="ＭＳ Ｐゴシック" charset="0"/>
              </a:rPr>
              <a:t>White,Nicholas</a:t>
            </a:r>
            <a:r>
              <a:rPr lang="en-US" i="1" dirty="0">
                <a:solidFill>
                  <a:prstClr val="black"/>
                </a:solidFill>
                <a:latin typeface="Arial" charset="0"/>
                <a:ea typeface="ＭＳ Ｐゴシック" charset="0"/>
                <a:cs typeface="ＭＳ Ｐゴシック" charset="0"/>
              </a:rPr>
              <a:t> P </a:t>
            </a:r>
            <a:r>
              <a:rPr lang="en-US" i="1" dirty="0" err="1">
                <a:solidFill>
                  <a:prstClr val="black"/>
                </a:solidFill>
                <a:latin typeface="Arial" charset="0"/>
                <a:ea typeface="ＭＳ Ｐゴシック" charset="0"/>
                <a:cs typeface="ＭＳ Ｐゴシック" charset="0"/>
              </a:rPr>
              <a:t>Tatonetti</a:t>
            </a:r>
            <a:r>
              <a:rPr lang="en-US" i="1" dirty="0">
                <a:solidFill>
                  <a:prstClr val="black"/>
                </a:solidFill>
                <a:latin typeface="Arial" charset="0"/>
                <a:ea typeface="ＭＳ Ｐゴシック" charset="0"/>
                <a:cs typeface="ＭＳ Ｐゴシック" charset="0"/>
              </a:rPr>
              <a:t>, Nigam H Shah, Russ B Altman, Eric Horvitz, </a:t>
            </a:r>
            <a:r>
              <a:rPr lang="en-US" b="1" i="1" dirty="0">
                <a:solidFill>
                  <a:prstClr val="black"/>
                </a:solidFill>
                <a:latin typeface="Arial" charset="0"/>
                <a:ea typeface="ＭＳ Ｐゴシック" charset="0"/>
                <a:cs typeface="ＭＳ Ｐゴシック" charset="0"/>
              </a:rPr>
              <a:t>Web-scale pharmacovigilance: listening to signals from the crowd</a:t>
            </a:r>
            <a:r>
              <a:rPr lang="en-US" i="1" dirty="0">
                <a:solidFill>
                  <a:prstClr val="black"/>
                </a:solidFill>
                <a:latin typeface="Arial" charset="0"/>
                <a:ea typeface="ＭＳ Ｐゴシック" charset="0"/>
                <a:cs typeface="ＭＳ Ｐゴシック" charset="0"/>
              </a:rPr>
              <a:t>, J Am Med Inform </a:t>
            </a:r>
            <a:r>
              <a:rPr lang="en-US" i="1" dirty="0" err="1">
                <a:solidFill>
                  <a:prstClr val="black"/>
                </a:solidFill>
                <a:latin typeface="Arial" charset="0"/>
                <a:ea typeface="ＭＳ Ｐゴシック" charset="0"/>
                <a:cs typeface="ＭＳ Ｐゴシック" charset="0"/>
              </a:rPr>
              <a:t>Assoc</a:t>
            </a:r>
            <a:r>
              <a:rPr lang="en-US" i="1" dirty="0">
                <a:solidFill>
                  <a:prstClr val="black"/>
                </a:solidFill>
                <a:latin typeface="Arial" charset="0"/>
                <a:ea typeface="ＭＳ Ｐゴシック" charset="0"/>
                <a:cs typeface="ＭＳ Ｐゴシック" charset="0"/>
              </a:rPr>
              <a:t>, March 2013, </a:t>
            </a:r>
            <a:r>
              <a:rPr lang="pl-PL" i="1" dirty="0">
                <a:solidFill>
                  <a:prstClr val="black"/>
                </a:solidFill>
                <a:latin typeface="Arial" charset="0"/>
                <a:ea typeface="ＭＳ Ｐゴシック" charset="0"/>
                <a:cs typeface="ＭＳ Ｐゴシック" charset="0"/>
              </a:rPr>
              <a:t>doi:10.1136/amiajnl-2012-001482</a:t>
            </a:r>
            <a:endParaRPr lang="en-US" i="1" dirty="0">
              <a:solidFill>
                <a:prstClr val="black"/>
              </a:solidFill>
              <a:latin typeface="Arial" charset="0"/>
              <a:ea typeface="ＭＳ Ｐゴシック" charset="0"/>
              <a:cs typeface="ＭＳ Ｐゴシック" charset="0"/>
            </a:endParaRPr>
          </a:p>
        </p:txBody>
      </p:sp>
    </p:spTree>
    <p:extLst>
      <p:ext uri="{BB962C8B-B14F-4D97-AF65-F5344CB8AC3E}">
        <p14:creationId xmlns:p14="http://schemas.microsoft.com/office/powerpoint/2010/main" val="29650681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B55FEDD-6FD9-7942-8E57-CDDA6D5C3512}" type="datetime1">
              <a:rPr lang="en-US" smtClean="0"/>
              <a:t>3/29/22</a:t>
            </a:fld>
            <a:endParaRPr lang="en-US"/>
          </a:p>
        </p:txBody>
      </p:sp>
      <p:sp>
        <p:nvSpPr>
          <p:cNvPr id="5" name="Footer Placeholder 4"/>
          <p:cNvSpPr>
            <a:spLocks noGrp="1"/>
          </p:cNvSpPr>
          <p:nvPr>
            <p:ph type="ftr" sz="quarter" idx="11"/>
          </p:nvPr>
        </p:nvSpPr>
        <p:spPr/>
        <p:txBody>
          <a:bodyPr/>
          <a:lstStyle/>
          <a:p>
            <a:pPr>
              <a:defRPr/>
            </a:pPr>
            <a:r>
              <a:rPr lang="en-US"/>
              <a:t>Bill Howe, UW</a:t>
            </a:r>
            <a:endParaRPr lang="en-US" dirty="0"/>
          </a:p>
        </p:txBody>
      </p:sp>
      <p:sp>
        <p:nvSpPr>
          <p:cNvPr id="6" name="Slide Number Placeholder 5"/>
          <p:cNvSpPr>
            <a:spLocks noGrp="1"/>
          </p:cNvSpPr>
          <p:nvPr>
            <p:ph type="sldNum" sz="quarter" idx="12"/>
          </p:nvPr>
        </p:nvSpPr>
        <p:spPr/>
        <p:txBody>
          <a:bodyPr/>
          <a:lstStyle/>
          <a:p>
            <a:fld id="{A12D6CCC-2396-634D-8A9D-DFA1A30244AA}" type="slidenum">
              <a:rPr lang="en-US"/>
              <a:pPr/>
              <a:t>15</a:t>
            </a:fld>
            <a:endParaRPr lang="en-US"/>
          </a:p>
        </p:txBody>
      </p:sp>
      <p:sp>
        <p:nvSpPr>
          <p:cNvPr id="7" name="TextBox 6"/>
          <p:cNvSpPr txBox="1"/>
          <p:nvPr/>
        </p:nvSpPr>
        <p:spPr>
          <a:xfrm>
            <a:off x="838200" y="2057400"/>
            <a:ext cx="7010400" cy="1815882"/>
          </a:xfrm>
          <a:prstGeom prst="rect">
            <a:avLst/>
          </a:prstGeom>
          <a:noFill/>
        </p:spPr>
        <p:txBody>
          <a:bodyPr wrap="square" rtlCol="0">
            <a:spAutoFit/>
          </a:bodyPr>
          <a:lstStyle/>
          <a:p>
            <a:r>
              <a:rPr lang="en-US" sz="2800"/>
              <a:t>Question: </a:t>
            </a:r>
          </a:p>
          <a:p>
            <a:r>
              <a:rPr lang="en-US" sz="2800" i="1"/>
              <a:t>What pairs of foods go well together?</a:t>
            </a:r>
          </a:p>
          <a:p>
            <a:endParaRPr lang="en-US" sz="2800"/>
          </a:p>
          <a:p>
            <a:endParaRPr lang="en-US" sz="2800"/>
          </a:p>
        </p:txBody>
      </p:sp>
      <p:sp>
        <p:nvSpPr>
          <p:cNvPr id="8" name="Rectangle 7"/>
          <p:cNvSpPr/>
          <p:nvPr/>
        </p:nvSpPr>
        <p:spPr>
          <a:xfrm>
            <a:off x="879474" y="3922395"/>
            <a:ext cx="5527675" cy="954107"/>
          </a:xfrm>
          <a:prstGeom prst="rect">
            <a:avLst/>
          </a:prstGeom>
        </p:spPr>
        <p:txBody>
          <a:bodyPr wrap="square">
            <a:spAutoFit/>
          </a:bodyPr>
          <a:lstStyle/>
          <a:p>
            <a:r>
              <a:rPr lang="en-US" sz="2800"/>
              <a:t>Data: </a:t>
            </a:r>
          </a:p>
          <a:p>
            <a:r>
              <a:rPr lang="en-US" sz="2800" i="1"/>
              <a:t>Large repositories of recipes</a:t>
            </a:r>
          </a:p>
        </p:txBody>
      </p:sp>
    </p:spTree>
    <p:extLst>
      <p:ext uri="{BB962C8B-B14F-4D97-AF65-F5344CB8AC3E}">
        <p14:creationId xmlns:p14="http://schemas.microsoft.com/office/powerpoint/2010/main" val="3693054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B55FEDD-6FD9-7942-8E57-CDDA6D5C3512}" type="datetime1">
              <a:rPr lang="en-US" smtClean="0"/>
              <a:t>3/29/22</a:t>
            </a:fld>
            <a:endParaRPr lang="en-US"/>
          </a:p>
        </p:txBody>
      </p:sp>
      <p:sp>
        <p:nvSpPr>
          <p:cNvPr id="5" name="Footer Placeholder 4"/>
          <p:cNvSpPr>
            <a:spLocks noGrp="1"/>
          </p:cNvSpPr>
          <p:nvPr>
            <p:ph type="ftr" sz="quarter" idx="11"/>
          </p:nvPr>
        </p:nvSpPr>
        <p:spPr/>
        <p:txBody>
          <a:bodyPr/>
          <a:lstStyle/>
          <a:p>
            <a:pPr>
              <a:defRPr/>
            </a:pPr>
            <a:r>
              <a:rPr lang="en-US"/>
              <a:t>Bill Howe, UW</a:t>
            </a:r>
            <a:endParaRPr lang="en-US" dirty="0"/>
          </a:p>
        </p:txBody>
      </p:sp>
      <p:sp>
        <p:nvSpPr>
          <p:cNvPr id="6" name="Slide Number Placeholder 5"/>
          <p:cNvSpPr>
            <a:spLocks noGrp="1"/>
          </p:cNvSpPr>
          <p:nvPr>
            <p:ph type="sldNum" sz="quarter" idx="12"/>
          </p:nvPr>
        </p:nvSpPr>
        <p:spPr/>
        <p:txBody>
          <a:bodyPr/>
          <a:lstStyle/>
          <a:p>
            <a:fld id="{A12D6CCC-2396-634D-8A9D-DFA1A30244AA}" type="slidenum">
              <a:rPr lang="en-US"/>
              <a:pPr/>
              <a:t>16</a:t>
            </a:fld>
            <a:endParaRPr lang="en-US"/>
          </a:p>
        </p:txBody>
      </p:sp>
      <p:pic>
        <p:nvPicPr>
          <p:cNvPr id="8" name="Picture 7" descr="Picture 2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1042" y="1676400"/>
            <a:ext cx="7519397" cy="2238057"/>
          </a:xfrm>
          <a:prstGeom prst="rect">
            <a:avLst/>
          </a:prstGeom>
        </p:spPr>
      </p:pic>
      <p:sp>
        <p:nvSpPr>
          <p:cNvPr id="2" name="TextBox 1"/>
          <p:cNvSpPr txBox="1"/>
          <p:nvPr/>
        </p:nvSpPr>
        <p:spPr>
          <a:xfrm>
            <a:off x="615950" y="4495800"/>
            <a:ext cx="8223250" cy="830997"/>
          </a:xfrm>
          <a:prstGeom prst="rect">
            <a:avLst/>
          </a:prstGeom>
          <a:noFill/>
        </p:spPr>
        <p:txBody>
          <a:bodyPr wrap="square" rtlCol="0">
            <a:spAutoFit/>
          </a:bodyPr>
          <a:lstStyle/>
          <a:p>
            <a:r>
              <a:rPr lang="en-US" sz="2400" i="1">
                <a:solidFill>
                  <a:srgbClr val="0000FF"/>
                </a:solidFill>
              </a:rPr>
              <a:t>Idea: Analyze the co-occurrence graph of ingredients in recipes to analyze the underlying principles of food pairing.</a:t>
            </a:r>
          </a:p>
        </p:txBody>
      </p:sp>
    </p:spTree>
    <p:extLst>
      <p:ext uri="{BB962C8B-B14F-4D97-AF65-F5344CB8AC3E}">
        <p14:creationId xmlns:p14="http://schemas.microsoft.com/office/powerpoint/2010/main" val="36871810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buNone/>
            </a:pPr>
            <a:r>
              <a:rPr lang="en-US"/>
              <a:t>Question: </a:t>
            </a:r>
          </a:p>
          <a:p>
            <a:pPr marL="0" indent="0">
              <a:buNone/>
            </a:pPr>
            <a:endParaRPr lang="en-US"/>
          </a:p>
          <a:p>
            <a:endParaRPr lang="en-US"/>
          </a:p>
          <a:p>
            <a:endParaRPr lang="en-US"/>
          </a:p>
        </p:txBody>
      </p:sp>
      <p:sp>
        <p:nvSpPr>
          <p:cNvPr id="4" name="Date Placeholder 3"/>
          <p:cNvSpPr>
            <a:spLocks noGrp="1"/>
          </p:cNvSpPr>
          <p:nvPr>
            <p:ph type="dt" sz="half" idx="10"/>
          </p:nvPr>
        </p:nvSpPr>
        <p:spPr/>
        <p:txBody>
          <a:bodyPr/>
          <a:lstStyle/>
          <a:p>
            <a:fld id="{7B55FEDD-6FD9-7942-8E57-CDDA6D5C3512}" type="datetime1">
              <a:rPr lang="en-US" smtClean="0"/>
              <a:t>3/29/22</a:t>
            </a:fld>
            <a:endParaRPr lang="en-US"/>
          </a:p>
        </p:txBody>
      </p:sp>
      <p:sp>
        <p:nvSpPr>
          <p:cNvPr id="5" name="Footer Placeholder 4"/>
          <p:cNvSpPr>
            <a:spLocks noGrp="1"/>
          </p:cNvSpPr>
          <p:nvPr>
            <p:ph type="ftr" sz="quarter" idx="11"/>
          </p:nvPr>
        </p:nvSpPr>
        <p:spPr/>
        <p:txBody>
          <a:bodyPr/>
          <a:lstStyle/>
          <a:p>
            <a:pPr>
              <a:defRPr/>
            </a:pPr>
            <a:r>
              <a:rPr lang="en-US"/>
              <a:t>Bill Howe, UW</a:t>
            </a:r>
            <a:endParaRPr lang="en-US" dirty="0"/>
          </a:p>
        </p:txBody>
      </p:sp>
      <p:sp>
        <p:nvSpPr>
          <p:cNvPr id="6" name="Slide Number Placeholder 5"/>
          <p:cNvSpPr>
            <a:spLocks noGrp="1"/>
          </p:cNvSpPr>
          <p:nvPr>
            <p:ph type="sldNum" sz="quarter" idx="12"/>
          </p:nvPr>
        </p:nvSpPr>
        <p:spPr/>
        <p:txBody>
          <a:bodyPr/>
          <a:lstStyle/>
          <a:p>
            <a:fld id="{A12D6CCC-2396-634D-8A9D-DFA1A30244AA}" type="slidenum">
              <a:rPr lang="en-US"/>
              <a:pPr/>
              <a:t>17</a:t>
            </a:fld>
            <a:endParaRPr lang="en-US"/>
          </a:p>
        </p:txBody>
      </p:sp>
      <p:sp>
        <p:nvSpPr>
          <p:cNvPr id="7" name="Rectangle 6"/>
          <p:cNvSpPr/>
          <p:nvPr/>
        </p:nvSpPr>
        <p:spPr>
          <a:xfrm>
            <a:off x="1447800" y="2438400"/>
            <a:ext cx="6477000" cy="1569660"/>
          </a:xfrm>
          <a:prstGeom prst="rect">
            <a:avLst/>
          </a:prstGeom>
        </p:spPr>
        <p:txBody>
          <a:bodyPr wrap="square">
            <a:spAutoFit/>
          </a:bodyPr>
          <a:lstStyle/>
          <a:p>
            <a:pPr marL="0" indent="0">
              <a:buNone/>
            </a:pPr>
            <a:r>
              <a:rPr lang="en-US" sz="3200" i="1"/>
              <a:t>Has the expression of emotion in the literature changed over time?</a:t>
            </a:r>
          </a:p>
          <a:p>
            <a:pPr marL="0" indent="0">
              <a:buNone/>
            </a:pPr>
            <a:endParaRPr lang="en-US" sz="3200" i="1"/>
          </a:p>
        </p:txBody>
      </p:sp>
      <p:sp>
        <p:nvSpPr>
          <p:cNvPr id="9" name="Rectangle 8"/>
          <p:cNvSpPr/>
          <p:nvPr/>
        </p:nvSpPr>
        <p:spPr>
          <a:xfrm>
            <a:off x="879474" y="4064311"/>
            <a:ext cx="6816725" cy="584776"/>
          </a:xfrm>
          <a:prstGeom prst="rect">
            <a:avLst/>
          </a:prstGeom>
        </p:spPr>
        <p:txBody>
          <a:bodyPr wrap="square">
            <a:spAutoFit/>
          </a:bodyPr>
          <a:lstStyle/>
          <a:p>
            <a:pPr marL="0" indent="0">
              <a:buNone/>
            </a:pPr>
            <a:r>
              <a:rPr lang="en-US" sz="3200"/>
              <a:t>Dataset:	</a:t>
            </a:r>
          </a:p>
        </p:txBody>
      </p:sp>
      <p:sp>
        <p:nvSpPr>
          <p:cNvPr id="10" name="Rectangle 9"/>
          <p:cNvSpPr/>
          <p:nvPr/>
        </p:nvSpPr>
        <p:spPr>
          <a:xfrm>
            <a:off x="868779" y="4572000"/>
            <a:ext cx="6781800" cy="584776"/>
          </a:xfrm>
          <a:prstGeom prst="rect">
            <a:avLst/>
          </a:prstGeom>
        </p:spPr>
        <p:txBody>
          <a:bodyPr wrap="square">
            <a:spAutoFit/>
          </a:bodyPr>
          <a:lstStyle/>
          <a:p>
            <a:pPr lvl="1"/>
            <a:r>
              <a:rPr lang="en-US" sz="3200" i="1"/>
              <a:t>Literature over the last 100 years</a:t>
            </a:r>
          </a:p>
        </p:txBody>
      </p:sp>
    </p:spTree>
    <p:extLst>
      <p:ext uri="{BB962C8B-B14F-4D97-AF65-F5344CB8AC3E}">
        <p14:creationId xmlns:p14="http://schemas.microsoft.com/office/powerpoint/2010/main" val="8320827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660904" y="762000"/>
            <a:ext cx="7916275" cy="923330"/>
          </a:xfrm>
          <a:prstGeom prst="rect">
            <a:avLst/>
          </a:prstGeom>
          <a:solidFill>
            <a:schemeClr val="bg1"/>
          </a:solidFill>
        </p:spPr>
        <p:txBody>
          <a:bodyPr wrap="square">
            <a:spAutoFit/>
          </a:bodyPr>
          <a:lstStyle/>
          <a:p>
            <a:r>
              <a:rPr lang="en-US"/>
              <a:t> Acerbi A, Lampos V, Garnett P, Bentley RA (2013) </a:t>
            </a:r>
            <a:r>
              <a:rPr lang="en-US" b="1"/>
              <a:t>The Expression of Emotions in 20th Century Books</a:t>
            </a:r>
            <a:r>
              <a:rPr lang="en-US"/>
              <a:t>. PLoS ONE 8(3): e59030. doi:10.1371/journal.pone.0059030</a:t>
            </a:r>
          </a:p>
        </p:txBody>
      </p:sp>
      <p:sp>
        <p:nvSpPr>
          <p:cNvPr id="11" name="TextBox 10"/>
          <p:cNvSpPr txBox="1"/>
          <p:nvPr/>
        </p:nvSpPr>
        <p:spPr>
          <a:xfrm>
            <a:off x="730420" y="1930637"/>
            <a:ext cx="7467600" cy="3416320"/>
          </a:xfrm>
          <a:prstGeom prst="rect">
            <a:avLst/>
          </a:prstGeom>
          <a:noFill/>
        </p:spPr>
        <p:txBody>
          <a:bodyPr wrap="square" rtlCol="0">
            <a:spAutoFit/>
          </a:bodyPr>
          <a:lstStyle/>
          <a:p>
            <a:pPr marL="280988" indent="-280988"/>
            <a:r>
              <a:rPr lang="en-US"/>
              <a:t>1) Convert all the digitized books in the 20</a:t>
            </a:r>
            <a:r>
              <a:rPr lang="en-US" baseline="30000"/>
              <a:t>th</a:t>
            </a:r>
            <a:r>
              <a:rPr lang="en-US"/>
              <a:t> century into n-grams (Thanks, Google!)</a:t>
            </a:r>
          </a:p>
          <a:p>
            <a:pPr marL="280988" indent="-280988"/>
            <a:r>
              <a:rPr lang="en-US"/>
              <a:t>			(</a:t>
            </a:r>
            <a:r>
              <a:rPr lang="en-US" u="sng">
                <a:solidFill>
                  <a:srgbClr val="0000FF"/>
                </a:solidFill>
              </a:rPr>
              <a:t>http://books.google.com/ngrams/)</a:t>
            </a:r>
          </a:p>
          <a:p>
            <a:pPr marL="280988" indent="-280988"/>
            <a:endParaRPr lang="en-US"/>
          </a:p>
          <a:p>
            <a:pPr marL="280988" indent="-280988"/>
            <a:endParaRPr lang="en-US"/>
          </a:p>
          <a:p>
            <a:pPr marL="280988" indent="-280988"/>
            <a:endParaRPr lang="en-US"/>
          </a:p>
          <a:p>
            <a:pPr marL="280988" indent="-280988"/>
            <a:endParaRPr lang="en-US"/>
          </a:p>
          <a:p>
            <a:pPr marL="280988" indent="-280988"/>
            <a:r>
              <a:rPr lang="en-US"/>
              <a:t>2) Label each 1-gram (word) with a mood score.  </a:t>
            </a:r>
          </a:p>
          <a:p>
            <a:pPr marL="280988" indent="-280988"/>
            <a:r>
              <a:rPr lang="en-US"/>
              <a:t>    (Thanks, WordNet!)</a:t>
            </a:r>
          </a:p>
          <a:p>
            <a:pPr marL="280988" indent="-280988"/>
            <a:endParaRPr lang="en-US"/>
          </a:p>
          <a:p>
            <a:pPr marL="280988" indent="-280988"/>
            <a:endParaRPr lang="en-US"/>
          </a:p>
          <a:p>
            <a:pPr marL="280988" indent="-280988"/>
            <a:r>
              <a:rPr lang="en-US"/>
              <a:t>3) Count the occurences of each mood word</a:t>
            </a:r>
          </a:p>
        </p:txBody>
      </p:sp>
      <p:sp>
        <p:nvSpPr>
          <p:cNvPr id="14" name="Rectangle 13"/>
          <p:cNvSpPr/>
          <p:nvPr/>
        </p:nvSpPr>
        <p:spPr>
          <a:xfrm>
            <a:off x="899695" y="2971800"/>
            <a:ext cx="4495800" cy="646331"/>
          </a:xfrm>
          <a:prstGeom prst="rect">
            <a:avLst/>
          </a:prstGeom>
          <a:solidFill>
            <a:schemeClr val="bg1"/>
          </a:solidFill>
          <a:ln>
            <a:solidFill>
              <a:schemeClr val="tx1"/>
            </a:solidFill>
          </a:ln>
          <a:effectLst>
            <a:outerShdw blurRad="50800" dist="38100" dir="2700000" algn="tl" rotWithShape="0">
              <a:srgbClr val="000000">
                <a:alpha val="43000"/>
              </a:srgbClr>
            </a:outerShdw>
          </a:effectLst>
        </p:spPr>
        <p:txBody>
          <a:bodyPr wrap="square">
            <a:spAutoFit/>
          </a:bodyPr>
          <a:lstStyle/>
          <a:p>
            <a:r>
              <a:rPr lang="en-US" i="1"/>
              <a:t>A 1-gram: “yesterday”</a:t>
            </a:r>
          </a:p>
          <a:p>
            <a:r>
              <a:rPr lang="en-US" i="1"/>
              <a:t>A 5-gram: “analysis is often described as”</a:t>
            </a:r>
          </a:p>
        </p:txBody>
      </p:sp>
    </p:spTree>
    <p:extLst>
      <p:ext uri="{BB962C8B-B14F-4D97-AF65-F5344CB8AC3E}">
        <p14:creationId xmlns:p14="http://schemas.microsoft.com/office/powerpoint/2010/main" val="5459249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B55FEDD-6FD9-7942-8E57-CDDA6D5C3512}" type="datetime1">
              <a:rPr lang="en-US" smtClean="0"/>
              <a:t>3/29/22</a:t>
            </a:fld>
            <a:endParaRPr lang="en-US"/>
          </a:p>
        </p:txBody>
      </p:sp>
      <p:sp>
        <p:nvSpPr>
          <p:cNvPr id="5" name="Footer Placeholder 4"/>
          <p:cNvSpPr>
            <a:spLocks noGrp="1"/>
          </p:cNvSpPr>
          <p:nvPr>
            <p:ph type="ftr" sz="quarter" idx="11"/>
          </p:nvPr>
        </p:nvSpPr>
        <p:spPr/>
        <p:txBody>
          <a:bodyPr/>
          <a:lstStyle/>
          <a:p>
            <a:pPr>
              <a:defRPr/>
            </a:pPr>
            <a:r>
              <a:rPr lang="en-US"/>
              <a:t>Bill Howe, UW</a:t>
            </a:r>
            <a:endParaRPr lang="en-US" dirty="0"/>
          </a:p>
        </p:txBody>
      </p:sp>
      <p:sp>
        <p:nvSpPr>
          <p:cNvPr id="6" name="Slide Number Placeholder 5"/>
          <p:cNvSpPr>
            <a:spLocks noGrp="1"/>
          </p:cNvSpPr>
          <p:nvPr>
            <p:ph type="sldNum" sz="quarter" idx="12"/>
          </p:nvPr>
        </p:nvSpPr>
        <p:spPr/>
        <p:txBody>
          <a:bodyPr/>
          <a:lstStyle/>
          <a:p>
            <a:fld id="{A12D6CCC-2396-634D-8A9D-DFA1A30244AA}" type="slidenum">
              <a:rPr lang="en-US"/>
              <a:pPr/>
              <a:t>19</a:t>
            </a:fld>
            <a:endParaRPr lang="en-US"/>
          </a:p>
        </p:txBody>
      </p:sp>
      <p:pic>
        <p:nvPicPr>
          <p:cNvPr id="7" name="Picture 6"/>
          <p:cNvPicPr>
            <a:picLocks noChangeAspect="1"/>
          </p:cNvPicPr>
          <p:nvPr/>
        </p:nvPicPr>
        <p:blipFill>
          <a:blip r:embed="rId2"/>
          <a:stretch>
            <a:fillRect/>
          </a:stretch>
        </p:blipFill>
        <p:spPr>
          <a:xfrm>
            <a:off x="1871520" y="3249863"/>
            <a:ext cx="3310082" cy="1193800"/>
          </a:xfrm>
          <a:prstGeom prst="rect">
            <a:avLst/>
          </a:prstGeom>
        </p:spPr>
      </p:pic>
      <p:grpSp>
        <p:nvGrpSpPr>
          <p:cNvPr id="32" name="Group 31"/>
          <p:cNvGrpSpPr/>
          <p:nvPr/>
        </p:nvGrpSpPr>
        <p:grpSpPr>
          <a:xfrm>
            <a:off x="4843323" y="2546074"/>
            <a:ext cx="2895597" cy="703789"/>
            <a:chOff x="4843323" y="2546074"/>
            <a:chExt cx="2895597" cy="703789"/>
          </a:xfrm>
        </p:grpSpPr>
        <p:sp>
          <p:nvSpPr>
            <p:cNvPr id="8" name="TextBox 7"/>
            <p:cNvSpPr txBox="1"/>
            <p:nvPr/>
          </p:nvSpPr>
          <p:spPr>
            <a:xfrm>
              <a:off x="5181602" y="2546074"/>
              <a:ext cx="2557318" cy="646331"/>
            </a:xfrm>
            <a:prstGeom prst="rect">
              <a:avLst/>
            </a:prstGeom>
            <a:noFill/>
          </p:spPr>
          <p:txBody>
            <a:bodyPr wrap="square" rtlCol="0">
              <a:spAutoFit/>
            </a:bodyPr>
            <a:lstStyle/>
            <a:p>
              <a:r>
                <a:rPr lang="en-US">
                  <a:solidFill>
                    <a:srgbClr val="0000FF"/>
                  </a:solidFill>
                </a:rPr>
                <a:t>number of occurrences of word </a:t>
              </a:r>
              <a:r>
                <a:rPr lang="en-US" i="1">
                  <a:solidFill>
                    <a:srgbClr val="0000FF"/>
                  </a:solidFill>
                  <a:latin typeface="Times New Roman"/>
                  <a:cs typeface="Times New Roman"/>
                </a:rPr>
                <a:t>i</a:t>
              </a:r>
            </a:p>
          </p:txBody>
        </p:sp>
        <p:cxnSp>
          <p:nvCxnSpPr>
            <p:cNvPr id="10" name="Curved Connector 9"/>
            <p:cNvCxnSpPr>
              <a:endCxn id="8" idx="1"/>
            </p:cNvCxnSpPr>
            <p:nvPr/>
          </p:nvCxnSpPr>
          <p:spPr>
            <a:xfrm rot="5400000" flipH="1" flipV="1">
              <a:off x="4822151" y="2890412"/>
              <a:ext cx="380623" cy="338280"/>
            </a:xfrm>
            <a:prstGeom prst="curvedConnector2">
              <a:avLst/>
            </a:prstGeom>
            <a:ln>
              <a:solidFill>
                <a:srgbClr val="0000FF"/>
              </a:solidFill>
            </a:ln>
          </p:spPr>
          <p:style>
            <a:lnRef idx="2">
              <a:schemeClr val="accent1"/>
            </a:lnRef>
            <a:fillRef idx="0">
              <a:schemeClr val="accent1"/>
            </a:fillRef>
            <a:effectRef idx="1">
              <a:schemeClr val="accent1"/>
            </a:effectRef>
            <a:fontRef idx="minor">
              <a:schemeClr val="tx1"/>
            </a:fontRef>
          </p:style>
        </p:cxnSp>
      </p:grpSp>
      <p:grpSp>
        <p:nvGrpSpPr>
          <p:cNvPr id="31" name="Group 30"/>
          <p:cNvGrpSpPr/>
          <p:nvPr/>
        </p:nvGrpSpPr>
        <p:grpSpPr>
          <a:xfrm>
            <a:off x="4953002" y="4467726"/>
            <a:ext cx="2785918" cy="773331"/>
            <a:chOff x="4953002" y="4467726"/>
            <a:chExt cx="2785918" cy="773331"/>
          </a:xfrm>
        </p:grpSpPr>
        <p:sp>
          <p:nvSpPr>
            <p:cNvPr id="16" name="TextBox 15"/>
            <p:cNvSpPr txBox="1"/>
            <p:nvPr/>
          </p:nvSpPr>
          <p:spPr>
            <a:xfrm>
              <a:off x="5181602" y="4594726"/>
              <a:ext cx="2557318" cy="646331"/>
            </a:xfrm>
            <a:prstGeom prst="rect">
              <a:avLst/>
            </a:prstGeom>
            <a:noFill/>
          </p:spPr>
          <p:txBody>
            <a:bodyPr wrap="square" rtlCol="0">
              <a:spAutoFit/>
            </a:bodyPr>
            <a:lstStyle/>
            <a:p>
              <a:r>
                <a:rPr lang="en-US">
                  <a:solidFill>
                    <a:srgbClr val="0000FF"/>
                  </a:solidFill>
                </a:rPr>
                <a:t>number of occurrences of the word “the”</a:t>
              </a:r>
              <a:endParaRPr lang="en-US" i="1">
                <a:solidFill>
                  <a:srgbClr val="0000FF"/>
                </a:solidFill>
                <a:latin typeface="Times New Roman"/>
                <a:cs typeface="Times New Roman"/>
              </a:endParaRPr>
            </a:p>
          </p:txBody>
        </p:sp>
        <p:cxnSp>
          <p:nvCxnSpPr>
            <p:cNvPr id="17" name="Curved Connector 16"/>
            <p:cNvCxnSpPr>
              <a:endCxn id="16" idx="1"/>
            </p:cNvCxnSpPr>
            <p:nvPr/>
          </p:nvCxnSpPr>
          <p:spPr>
            <a:xfrm rot="16200000" flipH="1">
              <a:off x="4842219" y="4578509"/>
              <a:ext cx="450166" cy="228600"/>
            </a:xfrm>
            <a:prstGeom prst="curvedConnector2">
              <a:avLst/>
            </a:prstGeom>
            <a:ln>
              <a:solidFill>
                <a:srgbClr val="0000FF"/>
              </a:solidFill>
            </a:ln>
          </p:spPr>
          <p:style>
            <a:lnRef idx="2">
              <a:schemeClr val="accent1"/>
            </a:lnRef>
            <a:fillRef idx="0">
              <a:schemeClr val="accent1"/>
            </a:fillRef>
            <a:effectRef idx="1">
              <a:schemeClr val="accent1"/>
            </a:effectRef>
            <a:fontRef idx="minor">
              <a:schemeClr val="tx1"/>
            </a:fontRef>
          </p:style>
        </p:cxnSp>
      </p:grpSp>
      <p:grpSp>
        <p:nvGrpSpPr>
          <p:cNvPr id="33" name="Group 32"/>
          <p:cNvGrpSpPr/>
          <p:nvPr/>
        </p:nvGrpSpPr>
        <p:grpSpPr>
          <a:xfrm>
            <a:off x="990600" y="1676778"/>
            <a:ext cx="2895601" cy="1192462"/>
            <a:chOff x="990600" y="1676778"/>
            <a:chExt cx="2895601" cy="1192462"/>
          </a:xfrm>
        </p:grpSpPr>
        <p:cxnSp>
          <p:nvCxnSpPr>
            <p:cNvPr id="20" name="Curved Connector 19"/>
            <p:cNvCxnSpPr>
              <a:endCxn id="23" idx="3"/>
            </p:cNvCxnSpPr>
            <p:nvPr/>
          </p:nvCxnSpPr>
          <p:spPr>
            <a:xfrm rot="16200000" flipV="1">
              <a:off x="3351661" y="2334701"/>
              <a:ext cx="730797" cy="338282"/>
            </a:xfrm>
            <a:prstGeom prst="curvedConnector2">
              <a:avLst/>
            </a:prstGeom>
            <a:ln>
              <a:solidFill>
                <a:srgbClr val="0000FF"/>
              </a:solidFill>
            </a:ln>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a:off x="990600" y="1676778"/>
              <a:ext cx="2557318" cy="923330"/>
            </a:xfrm>
            <a:prstGeom prst="rect">
              <a:avLst/>
            </a:prstGeom>
            <a:noFill/>
          </p:spPr>
          <p:txBody>
            <a:bodyPr wrap="square" rtlCol="0">
              <a:spAutoFit/>
            </a:bodyPr>
            <a:lstStyle/>
            <a:p>
              <a:r>
                <a:rPr lang="en-US">
                  <a:solidFill>
                    <a:srgbClr val="0000FF"/>
                  </a:solidFill>
                </a:rPr>
                <a:t>sum of all the occurrences of words with a particular mood</a:t>
              </a:r>
            </a:p>
          </p:txBody>
        </p:sp>
      </p:grpSp>
      <p:grpSp>
        <p:nvGrpSpPr>
          <p:cNvPr id="34" name="Group 33"/>
          <p:cNvGrpSpPr/>
          <p:nvPr/>
        </p:nvGrpSpPr>
        <p:grpSpPr>
          <a:xfrm>
            <a:off x="160420" y="4467726"/>
            <a:ext cx="3192381" cy="1284005"/>
            <a:chOff x="160420" y="4467726"/>
            <a:chExt cx="3192381" cy="1284005"/>
          </a:xfrm>
        </p:grpSpPr>
        <p:sp>
          <p:nvSpPr>
            <p:cNvPr id="26" name="TextBox 25"/>
            <p:cNvSpPr txBox="1"/>
            <p:nvPr/>
          </p:nvSpPr>
          <p:spPr>
            <a:xfrm>
              <a:off x="160420" y="5105400"/>
              <a:ext cx="2963780" cy="646331"/>
            </a:xfrm>
            <a:prstGeom prst="rect">
              <a:avLst/>
            </a:prstGeom>
            <a:noFill/>
          </p:spPr>
          <p:txBody>
            <a:bodyPr wrap="square" rtlCol="0">
              <a:spAutoFit/>
            </a:bodyPr>
            <a:lstStyle/>
            <a:p>
              <a:r>
                <a:rPr lang="en-US">
                  <a:solidFill>
                    <a:srgbClr val="0000FF"/>
                  </a:solidFill>
                </a:rPr>
                <a:t>divide by the number of words with that mood label</a:t>
              </a:r>
            </a:p>
          </p:txBody>
        </p:sp>
        <p:cxnSp>
          <p:nvCxnSpPr>
            <p:cNvPr id="27" name="Curved Connector 26"/>
            <p:cNvCxnSpPr>
              <a:endCxn id="26" idx="3"/>
            </p:cNvCxnSpPr>
            <p:nvPr/>
          </p:nvCxnSpPr>
          <p:spPr>
            <a:xfrm rot="5400000">
              <a:off x="2758081" y="4833846"/>
              <a:ext cx="960839" cy="228600"/>
            </a:xfrm>
            <a:prstGeom prst="curvedConnector2">
              <a:avLst/>
            </a:prstGeom>
            <a:ln>
              <a:solidFill>
                <a:srgbClr val="0000FF"/>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299850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E95A899-CDD6-7D40-91C1-6D5145AC8765}"/>
              </a:ext>
            </a:extLst>
          </p:cNvPr>
          <p:cNvSpPr>
            <a:spLocks noGrp="1"/>
          </p:cNvSpPr>
          <p:nvPr>
            <p:ph idx="1"/>
          </p:nvPr>
        </p:nvSpPr>
        <p:spPr>
          <a:xfrm>
            <a:off x="685800" y="1524000"/>
            <a:ext cx="7854696" cy="4297363"/>
          </a:xfrm>
        </p:spPr>
        <p:txBody>
          <a:bodyPr/>
          <a:lstStyle/>
          <a:p>
            <a:r>
              <a:rPr lang="en-US" sz="2400" dirty="0"/>
              <a:t>Instructor Introduction (15 minutes)</a:t>
            </a:r>
          </a:p>
          <a:p>
            <a:r>
              <a:rPr lang="en-US" sz="2400" dirty="0"/>
              <a:t>Project Introduction (10 minutes)</a:t>
            </a:r>
          </a:p>
          <a:p>
            <a:r>
              <a:rPr lang="en-US" sz="2400" dirty="0"/>
              <a:t>Lab 1 Setup (30 minutes)</a:t>
            </a:r>
          </a:p>
          <a:p>
            <a:r>
              <a:rPr lang="en-US" sz="2400" dirty="0"/>
              <a:t>Reading Response (15 minutes)</a:t>
            </a:r>
          </a:p>
          <a:p>
            <a:r>
              <a:rPr lang="en-US" sz="2400" dirty="0"/>
              <a:t>Open Q&amp;A on Module (10 minutes)</a:t>
            </a:r>
          </a:p>
          <a:p>
            <a:r>
              <a:rPr lang="en-US" sz="2400" dirty="0"/>
              <a:t>Review (5 minutes)</a:t>
            </a:r>
          </a:p>
        </p:txBody>
      </p:sp>
      <p:sp>
        <p:nvSpPr>
          <p:cNvPr id="4" name="Date Placeholder 3">
            <a:extLst>
              <a:ext uri="{FF2B5EF4-FFF2-40B4-BE49-F238E27FC236}">
                <a16:creationId xmlns:a16="http://schemas.microsoft.com/office/drawing/2014/main" id="{12A140A7-331B-BF41-A141-F1753AE12006}"/>
              </a:ext>
            </a:extLst>
          </p:cNvPr>
          <p:cNvSpPr>
            <a:spLocks noGrp="1"/>
          </p:cNvSpPr>
          <p:nvPr>
            <p:ph type="dt" sz="half" idx="10"/>
          </p:nvPr>
        </p:nvSpPr>
        <p:spPr/>
        <p:txBody>
          <a:bodyPr/>
          <a:lstStyle/>
          <a:p>
            <a:fld id="{7B55FEDD-6FD9-7942-8E57-CDDA6D5C3512}" type="datetime1">
              <a:rPr lang="en-US" smtClean="0"/>
              <a:pPr/>
              <a:t>3/29/22</a:t>
            </a:fld>
            <a:endParaRPr lang="en-US"/>
          </a:p>
        </p:txBody>
      </p:sp>
      <p:sp>
        <p:nvSpPr>
          <p:cNvPr id="5" name="Footer Placeholder 4">
            <a:extLst>
              <a:ext uri="{FF2B5EF4-FFF2-40B4-BE49-F238E27FC236}">
                <a16:creationId xmlns:a16="http://schemas.microsoft.com/office/drawing/2014/main" id="{0DAC8AD2-C782-7440-935E-D652F22B7939}"/>
              </a:ext>
            </a:extLst>
          </p:cNvPr>
          <p:cNvSpPr>
            <a:spLocks noGrp="1"/>
          </p:cNvSpPr>
          <p:nvPr>
            <p:ph type="ftr" sz="quarter" idx="11"/>
          </p:nvPr>
        </p:nvSpPr>
        <p:spPr/>
        <p:txBody>
          <a:bodyPr/>
          <a:lstStyle/>
          <a:p>
            <a:pPr>
              <a:defRPr/>
            </a:pPr>
            <a:r>
              <a:rPr lang="en-US"/>
              <a:t>Bill Howe, UW</a:t>
            </a:r>
            <a:endParaRPr lang="en-US" dirty="0"/>
          </a:p>
        </p:txBody>
      </p:sp>
      <p:sp>
        <p:nvSpPr>
          <p:cNvPr id="6" name="Slide Number Placeholder 5">
            <a:extLst>
              <a:ext uri="{FF2B5EF4-FFF2-40B4-BE49-F238E27FC236}">
                <a16:creationId xmlns:a16="http://schemas.microsoft.com/office/drawing/2014/main" id="{9DF633E1-BEF2-8047-8AEC-46DEBAECABF5}"/>
              </a:ext>
            </a:extLst>
          </p:cNvPr>
          <p:cNvSpPr>
            <a:spLocks noGrp="1"/>
          </p:cNvSpPr>
          <p:nvPr>
            <p:ph type="sldNum" sz="quarter" idx="12"/>
          </p:nvPr>
        </p:nvSpPr>
        <p:spPr/>
        <p:txBody>
          <a:bodyPr/>
          <a:lstStyle/>
          <a:p>
            <a:fld id="{A12D6CCC-2396-634D-8A9D-DFA1A30244AA}" type="slidenum">
              <a:rPr lang="en-US" smtClean="0"/>
              <a:pPr/>
              <a:t>2</a:t>
            </a:fld>
            <a:endParaRPr lang="en-US"/>
          </a:p>
        </p:txBody>
      </p:sp>
    </p:spTree>
    <p:extLst>
      <p:ext uri="{BB962C8B-B14F-4D97-AF65-F5344CB8AC3E}">
        <p14:creationId xmlns:p14="http://schemas.microsoft.com/office/powerpoint/2010/main" val="37932043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1371600" y="1447800"/>
            <a:ext cx="5270500" cy="5197732"/>
          </a:xfrm>
          <a:prstGeom prst="rect">
            <a:avLst/>
          </a:prstGeom>
        </p:spPr>
      </p:pic>
      <p:sp>
        <p:nvSpPr>
          <p:cNvPr id="9" name="Rectangle 8"/>
          <p:cNvSpPr/>
          <p:nvPr/>
        </p:nvSpPr>
        <p:spPr>
          <a:xfrm>
            <a:off x="672937" y="152400"/>
            <a:ext cx="7467600" cy="923330"/>
          </a:xfrm>
          <a:prstGeom prst="rect">
            <a:avLst/>
          </a:prstGeom>
          <a:solidFill>
            <a:schemeClr val="bg1"/>
          </a:solidFill>
        </p:spPr>
        <p:txBody>
          <a:bodyPr wrap="square">
            <a:spAutoFit/>
          </a:bodyPr>
          <a:lstStyle/>
          <a:p>
            <a:r>
              <a:rPr lang="en-US"/>
              <a:t> Acerbi A, Lampos V, Garnett P, Bentley RA (2013) </a:t>
            </a:r>
            <a:r>
              <a:rPr lang="en-US" b="1"/>
              <a:t>The Expression of Emotions in 20th Century Books</a:t>
            </a:r>
            <a:r>
              <a:rPr lang="en-US"/>
              <a:t>. PLoS ONE 8(3): e59030. doi:10.1371/journal.pone.0059030</a:t>
            </a:r>
          </a:p>
        </p:txBody>
      </p:sp>
    </p:spTree>
    <p:extLst>
      <p:ext uri="{BB962C8B-B14F-4D97-AF65-F5344CB8AC3E}">
        <p14:creationId xmlns:p14="http://schemas.microsoft.com/office/powerpoint/2010/main" val="34693106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B55FEDD-6FD9-7942-8E57-CDDA6D5C3512}" type="datetime1">
              <a:rPr lang="en-US" smtClean="0"/>
              <a:t>3/29/22</a:t>
            </a:fld>
            <a:endParaRPr lang="en-US"/>
          </a:p>
        </p:txBody>
      </p:sp>
      <p:sp>
        <p:nvSpPr>
          <p:cNvPr id="5" name="Footer Placeholder 4"/>
          <p:cNvSpPr>
            <a:spLocks noGrp="1"/>
          </p:cNvSpPr>
          <p:nvPr>
            <p:ph type="ftr" sz="quarter" idx="11"/>
          </p:nvPr>
        </p:nvSpPr>
        <p:spPr/>
        <p:txBody>
          <a:bodyPr/>
          <a:lstStyle/>
          <a:p>
            <a:pPr>
              <a:defRPr/>
            </a:pPr>
            <a:r>
              <a:rPr lang="en-US"/>
              <a:t>Bill Howe, UW</a:t>
            </a:r>
            <a:endParaRPr lang="en-US" dirty="0"/>
          </a:p>
        </p:txBody>
      </p:sp>
      <p:sp>
        <p:nvSpPr>
          <p:cNvPr id="6" name="Slide Number Placeholder 5"/>
          <p:cNvSpPr>
            <a:spLocks noGrp="1"/>
          </p:cNvSpPr>
          <p:nvPr>
            <p:ph type="sldNum" sz="quarter" idx="12"/>
          </p:nvPr>
        </p:nvSpPr>
        <p:spPr/>
        <p:txBody>
          <a:bodyPr/>
          <a:lstStyle/>
          <a:p>
            <a:fld id="{A12D6CCC-2396-634D-8A9D-DFA1A30244AA}" type="slidenum">
              <a:rPr lang="en-US"/>
              <a:pPr/>
              <a:t>21</a:t>
            </a:fld>
            <a:endParaRPr lang="en-US"/>
          </a:p>
        </p:txBody>
      </p:sp>
      <p:pic>
        <p:nvPicPr>
          <p:cNvPr id="7" name="Picture 6"/>
          <p:cNvPicPr>
            <a:picLocks noChangeAspect="1"/>
          </p:cNvPicPr>
          <p:nvPr/>
        </p:nvPicPr>
        <p:blipFill>
          <a:blip r:embed="rId2"/>
          <a:stretch>
            <a:fillRect/>
          </a:stretch>
        </p:blipFill>
        <p:spPr>
          <a:xfrm>
            <a:off x="672432" y="1202521"/>
            <a:ext cx="5223476" cy="5153829"/>
          </a:xfrm>
          <a:prstGeom prst="rect">
            <a:avLst/>
          </a:prstGeom>
        </p:spPr>
      </p:pic>
      <p:sp>
        <p:nvSpPr>
          <p:cNvPr id="8" name="Rectangle 7"/>
          <p:cNvSpPr/>
          <p:nvPr/>
        </p:nvSpPr>
        <p:spPr>
          <a:xfrm>
            <a:off x="672937" y="152400"/>
            <a:ext cx="7467600" cy="923330"/>
          </a:xfrm>
          <a:prstGeom prst="rect">
            <a:avLst/>
          </a:prstGeom>
          <a:solidFill>
            <a:schemeClr val="bg1"/>
          </a:solidFill>
        </p:spPr>
        <p:txBody>
          <a:bodyPr wrap="square">
            <a:spAutoFit/>
          </a:bodyPr>
          <a:lstStyle/>
          <a:p>
            <a:r>
              <a:rPr lang="en-US"/>
              <a:t> Acerbi A, Lampos V, Garnett P, Bentley RA (2013) </a:t>
            </a:r>
            <a:r>
              <a:rPr lang="en-US" b="1"/>
              <a:t>The Expression of Emotions in 20th Century Books</a:t>
            </a:r>
            <a:r>
              <a:rPr lang="en-US"/>
              <a:t>. PLoS ONE 8(3): e59030. doi:10.1371/journal.pone.0059030</a:t>
            </a:r>
          </a:p>
        </p:txBody>
      </p:sp>
    </p:spTree>
    <p:extLst>
      <p:ext uri="{BB962C8B-B14F-4D97-AF65-F5344CB8AC3E}">
        <p14:creationId xmlns:p14="http://schemas.microsoft.com/office/powerpoint/2010/main" val="26717147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buNone/>
            </a:pPr>
            <a:r>
              <a:rPr lang="en-US" dirty="0"/>
              <a:t>Question: </a:t>
            </a:r>
          </a:p>
          <a:p>
            <a:pPr marL="0" indent="0">
              <a:buNone/>
            </a:pPr>
            <a:endParaRPr lang="en-US" dirty="0"/>
          </a:p>
          <a:p>
            <a:endParaRPr lang="en-US" dirty="0"/>
          </a:p>
          <a:p>
            <a:endParaRPr lang="en-US" dirty="0"/>
          </a:p>
        </p:txBody>
      </p:sp>
      <p:sp>
        <p:nvSpPr>
          <p:cNvPr id="4" name="Date Placeholder 3"/>
          <p:cNvSpPr>
            <a:spLocks noGrp="1"/>
          </p:cNvSpPr>
          <p:nvPr>
            <p:ph type="dt" sz="half" idx="10"/>
          </p:nvPr>
        </p:nvSpPr>
        <p:spPr/>
        <p:txBody>
          <a:bodyPr/>
          <a:lstStyle/>
          <a:p>
            <a:fld id="{7B55FEDD-6FD9-7942-8E57-CDDA6D5C3512}" type="datetime1">
              <a:rPr lang="en-US" smtClean="0"/>
              <a:t>3/29/22</a:t>
            </a:fld>
            <a:endParaRPr lang="en-US"/>
          </a:p>
        </p:txBody>
      </p:sp>
      <p:sp>
        <p:nvSpPr>
          <p:cNvPr id="5" name="Footer Placeholder 4"/>
          <p:cNvSpPr>
            <a:spLocks noGrp="1"/>
          </p:cNvSpPr>
          <p:nvPr>
            <p:ph type="ftr" sz="quarter" idx="11"/>
          </p:nvPr>
        </p:nvSpPr>
        <p:spPr/>
        <p:txBody>
          <a:bodyPr/>
          <a:lstStyle/>
          <a:p>
            <a:pPr>
              <a:defRPr/>
            </a:pPr>
            <a:r>
              <a:rPr lang="en-US"/>
              <a:t>Bill Howe, UW</a:t>
            </a:r>
            <a:endParaRPr lang="en-US" dirty="0"/>
          </a:p>
        </p:txBody>
      </p:sp>
      <p:sp>
        <p:nvSpPr>
          <p:cNvPr id="6" name="Slide Number Placeholder 5"/>
          <p:cNvSpPr>
            <a:spLocks noGrp="1"/>
          </p:cNvSpPr>
          <p:nvPr>
            <p:ph type="sldNum" sz="quarter" idx="12"/>
          </p:nvPr>
        </p:nvSpPr>
        <p:spPr/>
        <p:txBody>
          <a:bodyPr/>
          <a:lstStyle/>
          <a:p>
            <a:fld id="{A12D6CCC-2396-634D-8A9D-DFA1A30244AA}" type="slidenum">
              <a:rPr lang="en-US"/>
              <a:pPr/>
              <a:t>22</a:t>
            </a:fld>
            <a:endParaRPr lang="en-US"/>
          </a:p>
        </p:txBody>
      </p:sp>
      <p:sp>
        <p:nvSpPr>
          <p:cNvPr id="7" name="Rectangle 6"/>
          <p:cNvSpPr/>
          <p:nvPr/>
        </p:nvSpPr>
        <p:spPr>
          <a:xfrm>
            <a:off x="1447800" y="2438400"/>
            <a:ext cx="6477000" cy="1569660"/>
          </a:xfrm>
          <a:prstGeom prst="rect">
            <a:avLst/>
          </a:prstGeom>
        </p:spPr>
        <p:txBody>
          <a:bodyPr wrap="square">
            <a:spAutoFit/>
          </a:bodyPr>
          <a:lstStyle/>
          <a:p>
            <a:pPr marL="0" indent="0">
              <a:buNone/>
            </a:pPr>
            <a:r>
              <a:rPr lang="en-US" sz="3200" i="1" dirty="0"/>
              <a:t>How do we measure the influence of a scientific paper?</a:t>
            </a:r>
          </a:p>
          <a:p>
            <a:pPr marL="0" indent="0">
              <a:buNone/>
            </a:pPr>
            <a:endParaRPr lang="en-US" sz="3200" i="1" dirty="0"/>
          </a:p>
        </p:txBody>
      </p:sp>
      <p:sp>
        <p:nvSpPr>
          <p:cNvPr id="9" name="Rectangle 8"/>
          <p:cNvSpPr/>
          <p:nvPr/>
        </p:nvSpPr>
        <p:spPr>
          <a:xfrm>
            <a:off x="879474" y="4064311"/>
            <a:ext cx="6816725" cy="584776"/>
          </a:xfrm>
          <a:prstGeom prst="rect">
            <a:avLst/>
          </a:prstGeom>
        </p:spPr>
        <p:txBody>
          <a:bodyPr wrap="square">
            <a:spAutoFit/>
          </a:bodyPr>
          <a:lstStyle/>
          <a:p>
            <a:pPr marL="0" indent="0">
              <a:buNone/>
            </a:pPr>
            <a:r>
              <a:rPr lang="en-US" sz="3200" dirty="0"/>
              <a:t>Dataset:	</a:t>
            </a:r>
          </a:p>
        </p:txBody>
      </p:sp>
      <p:sp>
        <p:nvSpPr>
          <p:cNvPr id="10" name="Rectangle 9"/>
          <p:cNvSpPr/>
          <p:nvPr/>
        </p:nvSpPr>
        <p:spPr>
          <a:xfrm>
            <a:off x="868779" y="4572000"/>
            <a:ext cx="6781800" cy="584776"/>
          </a:xfrm>
          <a:prstGeom prst="rect">
            <a:avLst/>
          </a:prstGeom>
        </p:spPr>
        <p:txBody>
          <a:bodyPr wrap="square">
            <a:spAutoFit/>
          </a:bodyPr>
          <a:lstStyle/>
          <a:p>
            <a:pPr lvl="1"/>
            <a:r>
              <a:rPr lang="en-US" sz="3200" i="1" dirty="0"/>
              <a:t>Citation network between papers</a:t>
            </a:r>
          </a:p>
        </p:txBody>
      </p:sp>
    </p:spTree>
    <p:extLst>
      <p:ext uri="{BB962C8B-B14F-4D97-AF65-F5344CB8AC3E}">
        <p14:creationId xmlns:p14="http://schemas.microsoft.com/office/powerpoint/2010/main" val="42438807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 name="Group 1"/>
          <p:cNvGrpSpPr/>
          <p:nvPr/>
        </p:nvGrpSpPr>
        <p:grpSpPr>
          <a:xfrm>
            <a:off x="1202494" y="1642976"/>
            <a:ext cx="722563" cy="3144256"/>
            <a:chOff x="1349542" y="1788021"/>
            <a:chExt cx="722563" cy="3144256"/>
          </a:xfrm>
        </p:grpSpPr>
        <p:sp>
          <p:nvSpPr>
            <p:cNvPr id="26" name="Folded Corner 25"/>
            <p:cNvSpPr/>
            <p:nvPr/>
          </p:nvSpPr>
          <p:spPr>
            <a:xfrm>
              <a:off x="1447800" y="1788021"/>
              <a:ext cx="624305" cy="725905"/>
            </a:xfrm>
            <a:prstGeom prst="foldedCorner">
              <a:avLst>
                <a:gd name="adj" fmla="val 29198"/>
              </a:avLst>
            </a:prstGeom>
            <a:solidFill>
              <a:schemeClr val="bg1">
                <a:lumMod val="75000"/>
              </a:schemeClr>
            </a:solidFill>
            <a:ln w="254">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Folded Corner 27"/>
            <p:cNvSpPr/>
            <p:nvPr/>
          </p:nvSpPr>
          <p:spPr>
            <a:xfrm>
              <a:off x="1349542" y="4206372"/>
              <a:ext cx="624305" cy="725905"/>
            </a:xfrm>
            <a:prstGeom prst="foldedCorner">
              <a:avLst>
                <a:gd name="adj" fmla="val 29198"/>
              </a:avLst>
            </a:prstGeom>
            <a:solidFill>
              <a:schemeClr val="bg1">
                <a:lumMod val="75000"/>
              </a:schemeClr>
            </a:solidFill>
            <a:ln w="254">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4" name="Date Placeholder 3"/>
          <p:cNvSpPr>
            <a:spLocks noGrp="1"/>
          </p:cNvSpPr>
          <p:nvPr>
            <p:ph type="dt" sz="half" idx="10"/>
          </p:nvPr>
        </p:nvSpPr>
        <p:spPr/>
        <p:txBody>
          <a:bodyPr/>
          <a:lstStyle/>
          <a:p>
            <a:fld id="{7B55FEDD-6FD9-7942-8E57-CDDA6D5C3512}" type="datetime1">
              <a:rPr lang="en-US" smtClean="0"/>
              <a:t>3/29/22</a:t>
            </a:fld>
            <a:endParaRPr lang="en-US"/>
          </a:p>
        </p:txBody>
      </p:sp>
      <p:sp>
        <p:nvSpPr>
          <p:cNvPr id="5" name="Footer Placeholder 4"/>
          <p:cNvSpPr>
            <a:spLocks noGrp="1"/>
          </p:cNvSpPr>
          <p:nvPr>
            <p:ph type="ftr" sz="quarter" idx="11"/>
          </p:nvPr>
        </p:nvSpPr>
        <p:spPr/>
        <p:txBody>
          <a:bodyPr/>
          <a:lstStyle/>
          <a:p>
            <a:pPr>
              <a:defRPr/>
            </a:pPr>
            <a:r>
              <a:rPr lang="en-US"/>
              <a:t>Bill Howe, UW</a:t>
            </a:r>
            <a:endParaRPr lang="en-US" dirty="0"/>
          </a:p>
        </p:txBody>
      </p:sp>
      <p:sp>
        <p:nvSpPr>
          <p:cNvPr id="6" name="Slide Number Placeholder 5"/>
          <p:cNvSpPr>
            <a:spLocks noGrp="1"/>
          </p:cNvSpPr>
          <p:nvPr>
            <p:ph type="sldNum" sz="quarter" idx="12"/>
          </p:nvPr>
        </p:nvSpPr>
        <p:spPr/>
        <p:txBody>
          <a:bodyPr/>
          <a:lstStyle/>
          <a:p>
            <a:fld id="{A12D6CCC-2396-634D-8A9D-DFA1A30244AA}" type="slidenum">
              <a:rPr lang="en-US"/>
              <a:pPr/>
              <a:t>23</a:t>
            </a:fld>
            <a:endParaRPr lang="en-US"/>
          </a:p>
        </p:txBody>
      </p:sp>
      <p:grpSp>
        <p:nvGrpSpPr>
          <p:cNvPr id="14" name="Group 13"/>
          <p:cNvGrpSpPr/>
          <p:nvPr/>
        </p:nvGrpSpPr>
        <p:grpSpPr>
          <a:xfrm>
            <a:off x="1197142" y="1635621"/>
            <a:ext cx="722563" cy="3144256"/>
            <a:chOff x="1197142" y="1635621"/>
            <a:chExt cx="722563" cy="3144256"/>
          </a:xfrm>
        </p:grpSpPr>
        <p:sp>
          <p:nvSpPr>
            <p:cNvPr id="9" name="Folded Corner 8"/>
            <p:cNvSpPr/>
            <p:nvPr/>
          </p:nvSpPr>
          <p:spPr>
            <a:xfrm>
              <a:off x="1295400" y="1635621"/>
              <a:ext cx="624305" cy="725905"/>
            </a:xfrm>
            <a:prstGeom prst="foldedCorner">
              <a:avLst>
                <a:gd name="adj" fmla="val 29198"/>
              </a:avLst>
            </a:prstGeom>
            <a:solidFill>
              <a:schemeClr val="tx2">
                <a:lumMod val="60000"/>
                <a:lumOff val="40000"/>
              </a:schemeClr>
            </a:solidFill>
            <a:ln w="254">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Folded Corner 23"/>
            <p:cNvSpPr/>
            <p:nvPr/>
          </p:nvSpPr>
          <p:spPr>
            <a:xfrm>
              <a:off x="1197142" y="4053972"/>
              <a:ext cx="624305" cy="725905"/>
            </a:xfrm>
            <a:prstGeom prst="foldedCorner">
              <a:avLst>
                <a:gd name="adj" fmla="val 29198"/>
              </a:avLst>
            </a:prstGeom>
            <a:solidFill>
              <a:schemeClr val="accent1">
                <a:lumMod val="40000"/>
                <a:lumOff val="60000"/>
              </a:schemeClr>
            </a:solidFill>
            <a:ln w="254">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1" name="Group 10"/>
          <p:cNvGrpSpPr/>
          <p:nvPr/>
        </p:nvGrpSpPr>
        <p:grpSpPr>
          <a:xfrm>
            <a:off x="1821447" y="4416925"/>
            <a:ext cx="2765258" cy="884989"/>
            <a:chOff x="1821447" y="4416925"/>
            <a:chExt cx="2765258" cy="884989"/>
          </a:xfrm>
        </p:grpSpPr>
        <p:sp>
          <p:nvSpPr>
            <p:cNvPr id="44" name="Folded Corner 43"/>
            <p:cNvSpPr/>
            <p:nvPr/>
          </p:nvSpPr>
          <p:spPr>
            <a:xfrm>
              <a:off x="3962400" y="4576009"/>
              <a:ext cx="624305" cy="725905"/>
            </a:xfrm>
            <a:prstGeom prst="foldedCorner">
              <a:avLst>
                <a:gd name="adj" fmla="val 29198"/>
              </a:avLst>
            </a:prstGeom>
            <a:solidFill>
              <a:schemeClr val="bg1">
                <a:lumMod val="75000"/>
              </a:schemeClr>
            </a:solidFill>
            <a:ln w="254">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7" name="Straight Arrow Connector 26"/>
            <p:cNvCxnSpPr>
              <a:stCxn id="24" idx="3"/>
              <a:endCxn id="44" idx="1"/>
            </p:cNvCxnSpPr>
            <p:nvPr/>
          </p:nvCxnSpPr>
          <p:spPr>
            <a:xfrm>
              <a:off x="1821447" y="4416925"/>
              <a:ext cx="2140953" cy="522037"/>
            </a:xfrm>
            <a:prstGeom prst="straightConnector1">
              <a:avLst/>
            </a:prstGeom>
            <a:ln w="254">
              <a:solidFill>
                <a:schemeClr val="tx1"/>
              </a:solidFill>
              <a:tailEnd type="arrow"/>
            </a:ln>
          </p:spPr>
          <p:style>
            <a:lnRef idx="2">
              <a:schemeClr val="accent1"/>
            </a:lnRef>
            <a:fillRef idx="0">
              <a:schemeClr val="accent1"/>
            </a:fillRef>
            <a:effectRef idx="1">
              <a:schemeClr val="accent1"/>
            </a:effectRef>
            <a:fontRef idx="minor">
              <a:schemeClr val="tx1"/>
            </a:fontRef>
          </p:style>
        </p:cxnSp>
      </p:grpSp>
      <p:grpSp>
        <p:nvGrpSpPr>
          <p:cNvPr id="3" name="Group 2"/>
          <p:cNvGrpSpPr/>
          <p:nvPr/>
        </p:nvGrpSpPr>
        <p:grpSpPr>
          <a:xfrm>
            <a:off x="1919705" y="838200"/>
            <a:ext cx="2521117" cy="1160374"/>
            <a:chOff x="1919705" y="838200"/>
            <a:chExt cx="2521117" cy="1160374"/>
          </a:xfrm>
        </p:grpSpPr>
        <p:sp>
          <p:nvSpPr>
            <p:cNvPr id="33" name="Folded Corner 32"/>
            <p:cNvSpPr/>
            <p:nvPr/>
          </p:nvSpPr>
          <p:spPr>
            <a:xfrm>
              <a:off x="3816517" y="838200"/>
              <a:ext cx="624305" cy="725905"/>
            </a:xfrm>
            <a:prstGeom prst="foldedCorner">
              <a:avLst>
                <a:gd name="adj" fmla="val 29198"/>
              </a:avLst>
            </a:prstGeom>
            <a:solidFill>
              <a:schemeClr val="bg1">
                <a:lumMod val="75000"/>
              </a:schemeClr>
            </a:solidFill>
            <a:ln w="254">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8" name="Straight Arrow Connector 37"/>
            <p:cNvCxnSpPr>
              <a:stCxn id="9" idx="3"/>
              <a:endCxn id="33" idx="1"/>
            </p:cNvCxnSpPr>
            <p:nvPr/>
          </p:nvCxnSpPr>
          <p:spPr>
            <a:xfrm flipV="1">
              <a:off x="1919705" y="1201153"/>
              <a:ext cx="1896812" cy="797421"/>
            </a:xfrm>
            <a:prstGeom prst="straightConnector1">
              <a:avLst/>
            </a:prstGeom>
            <a:ln w="254">
              <a:solidFill>
                <a:schemeClr val="tx1"/>
              </a:solidFill>
              <a:tailEnd type="arrow"/>
            </a:ln>
          </p:spPr>
          <p:style>
            <a:lnRef idx="2">
              <a:schemeClr val="accent1"/>
            </a:lnRef>
            <a:fillRef idx="0">
              <a:schemeClr val="accent1"/>
            </a:fillRef>
            <a:effectRef idx="1">
              <a:schemeClr val="accent1"/>
            </a:effectRef>
            <a:fontRef idx="minor">
              <a:schemeClr val="tx1"/>
            </a:fontRef>
          </p:style>
        </p:cxnSp>
      </p:grpSp>
      <p:grpSp>
        <p:nvGrpSpPr>
          <p:cNvPr id="7" name="Group 6"/>
          <p:cNvGrpSpPr/>
          <p:nvPr/>
        </p:nvGrpSpPr>
        <p:grpSpPr>
          <a:xfrm>
            <a:off x="1919705" y="1711158"/>
            <a:ext cx="2233027" cy="725905"/>
            <a:chOff x="1919705" y="1711158"/>
            <a:chExt cx="2233027" cy="725905"/>
          </a:xfrm>
        </p:grpSpPr>
        <p:sp>
          <p:nvSpPr>
            <p:cNvPr id="34" name="Folded Corner 33"/>
            <p:cNvSpPr/>
            <p:nvPr/>
          </p:nvSpPr>
          <p:spPr>
            <a:xfrm>
              <a:off x="3528427" y="1711158"/>
              <a:ext cx="624305" cy="725905"/>
            </a:xfrm>
            <a:prstGeom prst="foldedCorner">
              <a:avLst>
                <a:gd name="adj" fmla="val 29198"/>
              </a:avLst>
            </a:prstGeom>
            <a:solidFill>
              <a:schemeClr val="bg1">
                <a:lumMod val="75000"/>
              </a:schemeClr>
            </a:solidFill>
            <a:ln w="254">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5" name="Straight Arrow Connector 44"/>
            <p:cNvCxnSpPr>
              <a:stCxn id="9" idx="3"/>
              <a:endCxn id="34" idx="1"/>
            </p:cNvCxnSpPr>
            <p:nvPr/>
          </p:nvCxnSpPr>
          <p:spPr>
            <a:xfrm>
              <a:off x="1919705" y="1998574"/>
              <a:ext cx="1608722" cy="75537"/>
            </a:xfrm>
            <a:prstGeom prst="straightConnector1">
              <a:avLst/>
            </a:prstGeom>
            <a:ln w="254">
              <a:solidFill>
                <a:schemeClr val="tx1"/>
              </a:solidFill>
              <a:tailEnd type="arrow"/>
            </a:ln>
          </p:spPr>
          <p:style>
            <a:lnRef idx="2">
              <a:schemeClr val="accent1"/>
            </a:lnRef>
            <a:fillRef idx="0">
              <a:schemeClr val="accent1"/>
            </a:fillRef>
            <a:effectRef idx="1">
              <a:schemeClr val="accent1"/>
            </a:effectRef>
            <a:fontRef idx="minor">
              <a:schemeClr val="tx1"/>
            </a:fontRef>
          </p:style>
        </p:cxnSp>
      </p:grpSp>
      <p:grpSp>
        <p:nvGrpSpPr>
          <p:cNvPr id="8" name="Group 7"/>
          <p:cNvGrpSpPr/>
          <p:nvPr/>
        </p:nvGrpSpPr>
        <p:grpSpPr>
          <a:xfrm>
            <a:off x="1919705" y="1998574"/>
            <a:ext cx="2545180" cy="1318131"/>
            <a:chOff x="1919705" y="1998574"/>
            <a:chExt cx="2545180" cy="1318131"/>
          </a:xfrm>
        </p:grpSpPr>
        <p:sp>
          <p:nvSpPr>
            <p:cNvPr id="23" name="Folded Corner 22"/>
            <p:cNvSpPr/>
            <p:nvPr/>
          </p:nvSpPr>
          <p:spPr>
            <a:xfrm>
              <a:off x="3840580" y="2590800"/>
              <a:ext cx="624305" cy="725905"/>
            </a:xfrm>
            <a:prstGeom prst="foldedCorner">
              <a:avLst>
                <a:gd name="adj" fmla="val 29198"/>
              </a:avLst>
            </a:prstGeom>
            <a:solidFill>
              <a:schemeClr val="bg1">
                <a:lumMod val="75000"/>
              </a:schemeClr>
            </a:solidFill>
            <a:ln w="254">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6" name="Straight Arrow Connector 45"/>
            <p:cNvCxnSpPr>
              <a:stCxn id="9" idx="3"/>
              <a:endCxn id="23" idx="1"/>
            </p:cNvCxnSpPr>
            <p:nvPr/>
          </p:nvCxnSpPr>
          <p:spPr>
            <a:xfrm>
              <a:off x="1919705" y="1998574"/>
              <a:ext cx="1920875" cy="955179"/>
            </a:xfrm>
            <a:prstGeom prst="straightConnector1">
              <a:avLst/>
            </a:prstGeom>
            <a:ln w="254">
              <a:solidFill>
                <a:schemeClr val="tx1"/>
              </a:solidFill>
              <a:tailEnd type="arrow"/>
            </a:ln>
          </p:spPr>
          <p:style>
            <a:lnRef idx="2">
              <a:schemeClr val="accent1"/>
            </a:lnRef>
            <a:fillRef idx="0">
              <a:schemeClr val="accent1"/>
            </a:fillRef>
            <a:effectRef idx="1">
              <a:schemeClr val="accent1"/>
            </a:effectRef>
            <a:fontRef idx="minor">
              <a:schemeClr val="tx1"/>
            </a:fontRef>
          </p:style>
        </p:cxnSp>
      </p:grpSp>
      <p:grpSp>
        <p:nvGrpSpPr>
          <p:cNvPr id="10" name="Group 9"/>
          <p:cNvGrpSpPr/>
          <p:nvPr/>
        </p:nvGrpSpPr>
        <p:grpSpPr>
          <a:xfrm>
            <a:off x="1919705" y="1998574"/>
            <a:ext cx="2465470" cy="2290683"/>
            <a:chOff x="1919705" y="1998574"/>
            <a:chExt cx="2465470" cy="2290683"/>
          </a:xfrm>
        </p:grpSpPr>
        <p:sp>
          <p:nvSpPr>
            <p:cNvPr id="12" name="Folded Corner 11"/>
            <p:cNvSpPr/>
            <p:nvPr/>
          </p:nvSpPr>
          <p:spPr>
            <a:xfrm>
              <a:off x="3760870" y="3563352"/>
              <a:ext cx="624305" cy="725905"/>
            </a:xfrm>
            <a:prstGeom prst="foldedCorner">
              <a:avLst>
                <a:gd name="adj" fmla="val 29198"/>
              </a:avLst>
            </a:prstGeom>
            <a:solidFill>
              <a:schemeClr val="bg1">
                <a:lumMod val="75000"/>
              </a:schemeClr>
            </a:solidFill>
            <a:ln w="254">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7" name="Straight Arrow Connector 46"/>
            <p:cNvCxnSpPr>
              <a:stCxn id="9" idx="3"/>
              <a:endCxn id="12" idx="1"/>
            </p:cNvCxnSpPr>
            <p:nvPr/>
          </p:nvCxnSpPr>
          <p:spPr>
            <a:xfrm>
              <a:off x="1919705" y="1998574"/>
              <a:ext cx="1841165" cy="1927731"/>
            </a:xfrm>
            <a:prstGeom prst="straightConnector1">
              <a:avLst/>
            </a:prstGeom>
            <a:ln w="254">
              <a:solidFill>
                <a:schemeClr val="tx1"/>
              </a:solidFill>
              <a:tailEnd type="arrow"/>
            </a:ln>
          </p:spPr>
          <p:style>
            <a:lnRef idx="2">
              <a:schemeClr val="accent1"/>
            </a:lnRef>
            <a:fillRef idx="0">
              <a:schemeClr val="accent1"/>
            </a:fillRef>
            <a:effectRef idx="1">
              <a:schemeClr val="accent1"/>
            </a:effectRef>
            <a:fontRef idx="minor">
              <a:schemeClr val="tx1"/>
            </a:fontRef>
          </p:style>
        </p:cxnSp>
      </p:grpSp>
      <p:grpSp>
        <p:nvGrpSpPr>
          <p:cNvPr id="65" name="Group 64"/>
          <p:cNvGrpSpPr/>
          <p:nvPr/>
        </p:nvGrpSpPr>
        <p:grpSpPr>
          <a:xfrm>
            <a:off x="4152732" y="194511"/>
            <a:ext cx="2862681" cy="1879600"/>
            <a:chOff x="4152732" y="194511"/>
            <a:chExt cx="2862681" cy="1879600"/>
          </a:xfrm>
        </p:grpSpPr>
        <p:sp>
          <p:nvSpPr>
            <p:cNvPr id="30" name="Folded Corner 29"/>
            <p:cNvSpPr/>
            <p:nvPr/>
          </p:nvSpPr>
          <p:spPr>
            <a:xfrm>
              <a:off x="6391108" y="194511"/>
              <a:ext cx="624305" cy="725905"/>
            </a:xfrm>
            <a:prstGeom prst="foldedCorner">
              <a:avLst>
                <a:gd name="adj" fmla="val 29198"/>
              </a:avLst>
            </a:prstGeom>
            <a:solidFill>
              <a:schemeClr val="bg1">
                <a:lumMod val="75000"/>
              </a:schemeClr>
            </a:solidFill>
            <a:ln w="254">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7" name="Straight Arrow Connector 36"/>
            <p:cNvCxnSpPr>
              <a:stCxn id="34" idx="3"/>
              <a:endCxn id="30" idx="1"/>
            </p:cNvCxnSpPr>
            <p:nvPr/>
          </p:nvCxnSpPr>
          <p:spPr>
            <a:xfrm flipV="1">
              <a:off x="4152732" y="557464"/>
              <a:ext cx="2238376" cy="1516647"/>
            </a:xfrm>
            <a:prstGeom prst="straightConnector1">
              <a:avLst/>
            </a:prstGeom>
            <a:ln w="254">
              <a:solidFill>
                <a:schemeClr val="tx1"/>
              </a:solidFill>
              <a:tailEnd type="arrow"/>
            </a:ln>
          </p:spPr>
          <p:style>
            <a:lnRef idx="2">
              <a:schemeClr val="accent1"/>
            </a:lnRef>
            <a:fillRef idx="0">
              <a:schemeClr val="accent1"/>
            </a:fillRef>
            <a:effectRef idx="1">
              <a:schemeClr val="accent1"/>
            </a:effectRef>
            <a:fontRef idx="minor">
              <a:schemeClr val="tx1"/>
            </a:fontRef>
          </p:style>
        </p:cxnSp>
      </p:grpSp>
      <p:grpSp>
        <p:nvGrpSpPr>
          <p:cNvPr id="63" name="Group 62"/>
          <p:cNvGrpSpPr/>
          <p:nvPr/>
        </p:nvGrpSpPr>
        <p:grpSpPr>
          <a:xfrm>
            <a:off x="4586705" y="1564105"/>
            <a:ext cx="3673640" cy="3374857"/>
            <a:chOff x="4586705" y="1564105"/>
            <a:chExt cx="3673640" cy="3374857"/>
          </a:xfrm>
        </p:grpSpPr>
        <p:sp>
          <p:nvSpPr>
            <p:cNvPr id="31" name="Folded Corner 30"/>
            <p:cNvSpPr/>
            <p:nvPr/>
          </p:nvSpPr>
          <p:spPr>
            <a:xfrm>
              <a:off x="7636040" y="1564105"/>
              <a:ext cx="624305" cy="725905"/>
            </a:xfrm>
            <a:prstGeom prst="foldedCorner">
              <a:avLst>
                <a:gd name="adj" fmla="val 29198"/>
              </a:avLst>
            </a:prstGeom>
            <a:solidFill>
              <a:schemeClr val="bg1">
                <a:lumMod val="75000"/>
              </a:schemeClr>
            </a:solidFill>
            <a:ln w="254">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9" name="Straight Arrow Connector 38"/>
            <p:cNvCxnSpPr>
              <a:stCxn id="44" idx="3"/>
              <a:endCxn id="31" idx="1"/>
            </p:cNvCxnSpPr>
            <p:nvPr/>
          </p:nvCxnSpPr>
          <p:spPr>
            <a:xfrm flipV="1">
              <a:off x="4586705" y="1927058"/>
              <a:ext cx="3049335" cy="3011904"/>
            </a:xfrm>
            <a:prstGeom prst="straightConnector1">
              <a:avLst/>
            </a:prstGeom>
            <a:ln w="254">
              <a:solidFill>
                <a:schemeClr val="tx1"/>
              </a:solidFill>
              <a:tailEnd type="arrow"/>
            </a:ln>
          </p:spPr>
          <p:style>
            <a:lnRef idx="2">
              <a:schemeClr val="accent1"/>
            </a:lnRef>
            <a:fillRef idx="0">
              <a:schemeClr val="accent1"/>
            </a:fillRef>
            <a:effectRef idx="1">
              <a:schemeClr val="accent1"/>
            </a:effectRef>
            <a:fontRef idx="minor">
              <a:schemeClr val="tx1"/>
            </a:fontRef>
          </p:style>
        </p:cxnSp>
      </p:grpSp>
      <p:grpSp>
        <p:nvGrpSpPr>
          <p:cNvPr id="69" name="Group 68"/>
          <p:cNvGrpSpPr/>
          <p:nvPr/>
        </p:nvGrpSpPr>
        <p:grpSpPr>
          <a:xfrm>
            <a:off x="4586705" y="2590800"/>
            <a:ext cx="3505200" cy="2348162"/>
            <a:chOff x="4586705" y="2590800"/>
            <a:chExt cx="3505200" cy="2348162"/>
          </a:xfrm>
        </p:grpSpPr>
        <p:sp>
          <p:nvSpPr>
            <p:cNvPr id="32" name="Folded Corner 31"/>
            <p:cNvSpPr/>
            <p:nvPr/>
          </p:nvSpPr>
          <p:spPr>
            <a:xfrm>
              <a:off x="7467600" y="2590800"/>
              <a:ext cx="624305" cy="725905"/>
            </a:xfrm>
            <a:prstGeom prst="foldedCorner">
              <a:avLst>
                <a:gd name="adj" fmla="val 29198"/>
              </a:avLst>
            </a:prstGeom>
            <a:solidFill>
              <a:schemeClr val="bg1">
                <a:lumMod val="75000"/>
              </a:schemeClr>
            </a:solidFill>
            <a:ln w="254">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0" name="Straight Arrow Connector 39"/>
            <p:cNvCxnSpPr>
              <a:stCxn id="44" idx="3"/>
              <a:endCxn id="32" idx="1"/>
            </p:cNvCxnSpPr>
            <p:nvPr/>
          </p:nvCxnSpPr>
          <p:spPr>
            <a:xfrm flipV="1">
              <a:off x="4586705" y="2953753"/>
              <a:ext cx="2880895" cy="1985209"/>
            </a:xfrm>
            <a:prstGeom prst="straightConnector1">
              <a:avLst/>
            </a:prstGeom>
            <a:ln w="254">
              <a:solidFill>
                <a:schemeClr val="tx1"/>
              </a:solidFill>
              <a:tailEnd type="arrow"/>
            </a:ln>
          </p:spPr>
          <p:style>
            <a:lnRef idx="2">
              <a:schemeClr val="accent1"/>
            </a:lnRef>
            <a:fillRef idx="0">
              <a:schemeClr val="accent1"/>
            </a:fillRef>
            <a:effectRef idx="1">
              <a:schemeClr val="accent1"/>
            </a:effectRef>
            <a:fontRef idx="minor">
              <a:schemeClr val="tx1"/>
            </a:fontRef>
          </p:style>
        </p:cxnSp>
      </p:grpSp>
      <p:grpSp>
        <p:nvGrpSpPr>
          <p:cNvPr id="64" name="Group 63"/>
          <p:cNvGrpSpPr/>
          <p:nvPr/>
        </p:nvGrpSpPr>
        <p:grpSpPr>
          <a:xfrm>
            <a:off x="4586705" y="3563352"/>
            <a:ext cx="3672305" cy="1375610"/>
            <a:chOff x="4586705" y="3563352"/>
            <a:chExt cx="3672305" cy="1375610"/>
          </a:xfrm>
        </p:grpSpPr>
        <p:sp>
          <p:nvSpPr>
            <p:cNvPr id="35" name="Folded Corner 34"/>
            <p:cNvSpPr/>
            <p:nvPr/>
          </p:nvSpPr>
          <p:spPr>
            <a:xfrm>
              <a:off x="7634705" y="3563352"/>
              <a:ext cx="624305" cy="725905"/>
            </a:xfrm>
            <a:prstGeom prst="foldedCorner">
              <a:avLst>
                <a:gd name="adj" fmla="val 29198"/>
              </a:avLst>
            </a:prstGeom>
            <a:solidFill>
              <a:schemeClr val="bg1">
                <a:lumMod val="75000"/>
              </a:schemeClr>
            </a:solidFill>
            <a:ln w="254">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8" name="Straight Arrow Connector 47"/>
            <p:cNvCxnSpPr>
              <a:stCxn id="44" idx="3"/>
              <a:endCxn id="35" idx="1"/>
            </p:cNvCxnSpPr>
            <p:nvPr/>
          </p:nvCxnSpPr>
          <p:spPr>
            <a:xfrm flipV="1">
              <a:off x="4586705" y="3926305"/>
              <a:ext cx="3048000" cy="1012657"/>
            </a:xfrm>
            <a:prstGeom prst="straightConnector1">
              <a:avLst/>
            </a:prstGeom>
            <a:ln w="254">
              <a:solidFill>
                <a:schemeClr val="tx1"/>
              </a:solidFill>
              <a:tailEnd type="arrow"/>
            </a:ln>
          </p:spPr>
          <p:style>
            <a:lnRef idx="2">
              <a:schemeClr val="accent1"/>
            </a:lnRef>
            <a:fillRef idx="0">
              <a:schemeClr val="accent1"/>
            </a:fillRef>
            <a:effectRef idx="1">
              <a:schemeClr val="accent1"/>
            </a:effectRef>
            <a:fontRef idx="minor">
              <a:schemeClr val="tx1"/>
            </a:fontRef>
          </p:style>
        </p:cxnSp>
      </p:grpSp>
      <p:grpSp>
        <p:nvGrpSpPr>
          <p:cNvPr id="67" name="Group 66"/>
          <p:cNvGrpSpPr/>
          <p:nvPr/>
        </p:nvGrpSpPr>
        <p:grpSpPr>
          <a:xfrm>
            <a:off x="4586705" y="4576009"/>
            <a:ext cx="3119520" cy="725905"/>
            <a:chOff x="4586705" y="4576009"/>
            <a:chExt cx="3119520" cy="725905"/>
          </a:xfrm>
        </p:grpSpPr>
        <p:sp>
          <p:nvSpPr>
            <p:cNvPr id="36" name="Folded Corner 35"/>
            <p:cNvSpPr/>
            <p:nvPr/>
          </p:nvSpPr>
          <p:spPr>
            <a:xfrm>
              <a:off x="7081920" y="4576009"/>
              <a:ext cx="624305" cy="725905"/>
            </a:xfrm>
            <a:prstGeom prst="foldedCorner">
              <a:avLst>
                <a:gd name="adj" fmla="val 29198"/>
              </a:avLst>
            </a:prstGeom>
            <a:solidFill>
              <a:schemeClr val="bg1">
                <a:lumMod val="75000"/>
              </a:schemeClr>
            </a:solidFill>
            <a:ln w="254">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9" name="Straight Arrow Connector 48"/>
            <p:cNvCxnSpPr>
              <a:stCxn id="44" idx="3"/>
              <a:endCxn id="36" idx="1"/>
            </p:cNvCxnSpPr>
            <p:nvPr/>
          </p:nvCxnSpPr>
          <p:spPr>
            <a:xfrm>
              <a:off x="4586705" y="4938962"/>
              <a:ext cx="2495215" cy="0"/>
            </a:xfrm>
            <a:prstGeom prst="straightConnector1">
              <a:avLst/>
            </a:prstGeom>
            <a:ln w="254">
              <a:solidFill>
                <a:schemeClr val="tx1"/>
              </a:solidFill>
              <a:tailEnd type="arrow"/>
            </a:ln>
          </p:spPr>
          <p:style>
            <a:lnRef idx="2">
              <a:schemeClr val="accent1"/>
            </a:lnRef>
            <a:fillRef idx="0">
              <a:schemeClr val="accent1"/>
            </a:fillRef>
            <a:effectRef idx="1">
              <a:schemeClr val="accent1"/>
            </a:effectRef>
            <a:fontRef idx="minor">
              <a:schemeClr val="tx1"/>
            </a:fontRef>
          </p:style>
        </p:cxnSp>
      </p:grpSp>
      <p:grpSp>
        <p:nvGrpSpPr>
          <p:cNvPr id="66" name="Group 65"/>
          <p:cNvGrpSpPr/>
          <p:nvPr/>
        </p:nvGrpSpPr>
        <p:grpSpPr>
          <a:xfrm>
            <a:off x="4586705" y="835526"/>
            <a:ext cx="3123531" cy="4103436"/>
            <a:chOff x="4586705" y="835526"/>
            <a:chExt cx="3123531" cy="4103436"/>
          </a:xfrm>
        </p:grpSpPr>
        <p:sp>
          <p:nvSpPr>
            <p:cNvPr id="50" name="Folded Corner 49"/>
            <p:cNvSpPr/>
            <p:nvPr/>
          </p:nvSpPr>
          <p:spPr>
            <a:xfrm>
              <a:off x="7085931" y="835526"/>
              <a:ext cx="624305" cy="725905"/>
            </a:xfrm>
            <a:prstGeom prst="foldedCorner">
              <a:avLst>
                <a:gd name="adj" fmla="val 29198"/>
              </a:avLst>
            </a:prstGeom>
            <a:solidFill>
              <a:schemeClr val="bg1">
                <a:lumMod val="75000"/>
              </a:schemeClr>
            </a:solidFill>
            <a:ln w="254">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4" name="Straight Arrow Connector 53"/>
            <p:cNvCxnSpPr>
              <a:stCxn id="44" idx="3"/>
              <a:endCxn id="50" idx="1"/>
            </p:cNvCxnSpPr>
            <p:nvPr/>
          </p:nvCxnSpPr>
          <p:spPr>
            <a:xfrm flipV="1">
              <a:off x="4586705" y="1198479"/>
              <a:ext cx="2499226" cy="3740483"/>
            </a:xfrm>
            <a:prstGeom prst="straightConnector1">
              <a:avLst/>
            </a:prstGeom>
            <a:ln w="254">
              <a:solidFill>
                <a:schemeClr val="tx1"/>
              </a:solidFill>
              <a:tailEnd type="arrow"/>
            </a:ln>
          </p:spPr>
          <p:style>
            <a:lnRef idx="2">
              <a:schemeClr val="accent1"/>
            </a:lnRef>
            <a:fillRef idx="0">
              <a:schemeClr val="accent1"/>
            </a:fillRef>
            <a:effectRef idx="1">
              <a:schemeClr val="accent1"/>
            </a:effectRef>
            <a:fontRef idx="minor">
              <a:schemeClr val="tx1"/>
            </a:fontRef>
          </p:style>
        </p:cxnSp>
      </p:grpSp>
      <p:grpSp>
        <p:nvGrpSpPr>
          <p:cNvPr id="68" name="Group 67"/>
          <p:cNvGrpSpPr/>
          <p:nvPr/>
        </p:nvGrpSpPr>
        <p:grpSpPr>
          <a:xfrm>
            <a:off x="4586705" y="4938962"/>
            <a:ext cx="2369887" cy="1100889"/>
            <a:chOff x="4586705" y="4938962"/>
            <a:chExt cx="2369887" cy="1100889"/>
          </a:xfrm>
        </p:grpSpPr>
        <p:sp>
          <p:nvSpPr>
            <p:cNvPr id="59" name="Folded Corner 58"/>
            <p:cNvSpPr/>
            <p:nvPr/>
          </p:nvSpPr>
          <p:spPr>
            <a:xfrm>
              <a:off x="6332287" y="5313946"/>
              <a:ext cx="624305" cy="725905"/>
            </a:xfrm>
            <a:prstGeom prst="foldedCorner">
              <a:avLst>
                <a:gd name="adj" fmla="val 29198"/>
              </a:avLst>
            </a:prstGeom>
            <a:solidFill>
              <a:schemeClr val="bg1">
                <a:lumMod val="75000"/>
              </a:schemeClr>
            </a:solidFill>
            <a:ln w="254">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0" name="Straight Arrow Connector 59"/>
            <p:cNvCxnSpPr>
              <a:stCxn id="44" idx="3"/>
              <a:endCxn id="59" idx="1"/>
            </p:cNvCxnSpPr>
            <p:nvPr/>
          </p:nvCxnSpPr>
          <p:spPr>
            <a:xfrm>
              <a:off x="4586705" y="4938962"/>
              <a:ext cx="1745582" cy="737937"/>
            </a:xfrm>
            <a:prstGeom prst="straightConnector1">
              <a:avLst/>
            </a:prstGeom>
            <a:ln w="254">
              <a:solidFill>
                <a:schemeClr val="tx1"/>
              </a:solidFill>
              <a:tailEnd type="arrow"/>
            </a:ln>
          </p:spPr>
          <p:style>
            <a:lnRef idx="2">
              <a:schemeClr val="accent1"/>
            </a:lnRef>
            <a:fillRef idx="0">
              <a:schemeClr val="accent1"/>
            </a:fillRef>
            <a:effectRef idx="1">
              <a:schemeClr val="accent1"/>
            </a:effectRef>
            <a:fontRef idx="minor">
              <a:schemeClr val="tx1"/>
            </a:fontRef>
          </p:style>
        </p:cxnSp>
      </p:grpSp>
      <p:grpSp>
        <p:nvGrpSpPr>
          <p:cNvPr id="70" name="Group 69"/>
          <p:cNvGrpSpPr/>
          <p:nvPr/>
        </p:nvGrpSpPr>
        <p:grpSpPr>
          <a:xfrm>
            <a:off x="1202494" y="1642976"/>
            <a:ext cx="722563" cy="3144256"/>
            <a:chOff x="1197142" y="1635621"/>
            <a:chExt cx="722563" cy="3144256"/>
          </a:xfrm>
        </p:grpSpPr>
        <p:sp>
          <p:nvSpPr>
            <p:cNvPr id="71" name="Folded Corner 70"/>
            <p:cNvSpPr/>
            <p:nvPr/>
          </p:nvSpPr>
          <p:spPr>
            <a:xfrm>
              <a:off x="1295400" y="1635621"/>
              <a:ext cx="624305" cy="725905"/>
            </a:xfrm>
            <a:prstGeom prst="foldedCorner">
              <a:avLst>
                <a:gd name="adj" fmla="val 29198"/>
              </a:avLst>
            </a:prstGeom>
            <a:solidFill>
              <a:schemeClr val="tx2">
                <a:lumMod val="20000"/>
                <a:lumOff val="80000"/>
              </a:schemeClr>
            </a:solidFill>
            <a:ln w="254">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Folded Corner 71"/>
            <p:cNvSpPr/>
            <p:nvPr/>
          </p:nvSpPr>
          <p:spPr>
            <a:xfrm>
              <a:off x="1197142" y="4053972"/>
              <a:ext cx="624305" cy="725905"/>
            </a:xfrm>
            <a:prstGeom prst="foldedCorner">
              <a:avLst>
                <a:gd name="adj" fmla="val 29198"/>
              </a:avLst>
            </a:prstGeom>
            <a:solidFill>
              <a:schemeClr val="accent1">
                <a:lumMod val="75000"/>
              </a:schemeClr>
            </a:solidFill>
            <a:ln w="254">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5" name="TextBox 14"/>
          <p:cNvSpPr txBox="1"/>
          <p:nvPr/>
        </p:nvSpPr>
        <p:spPr>
          <a:xfrm>
            <a:off x="336929" y="735750"/>
            <a:ext cx="2404721" cy="369332"/>
          </a:xfrm>
          <a:prstGeom prst="rect">
            <a:avLst/>
          </a:prstGeom>
          <a:noFill/>
        </p:spPr>
        <p:txBody>
          <a:bodyPr wrap="square" rtlCol="0">
            <a:spAutoFit/>
          </a:bodyPr>
          <a:lstStyle/>
          <a:p>
            <a:r>
              <a:rPr lang="en-US"/>
              <a:t>Citation Graph</a:t>
            </a:r>
          </a:p>
        </p:txBody>
      </p:sp>
    </p:spTree>
    <p:extLst>
      <p:ext uri="{BB962C8B-B14F-4D97-AF65-F5344CB8AC3E}">
        <p14:creationId xmlns:p14="http://schemas.microsoft.com/office/powerpoint/2010/main" val="876382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6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69"/>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63"/>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64"/>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70"/>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B55FEDD-6FD9-7942-8E57-CDDA6D5C3512}" type="datetime1">
              <a:rPr lang="en-US" smtClean="0"/>
              <a:t>3/29/22</a:t>
            </a:fld>
            <a:endParaRPr lang="en-US"/>
          </a:p>
        </p:txBody>
      </p:sp>
      <p:sp>
        <p:nvSpPr>
          <p:cNvPr id="5" name="Footer Placeholder 4"/>
          <p:cNvSpPr>
            <a:spLocks noGrp="1"/>
          </p:cNvSpPr>
          <p:nvPr>
            <p:ph type="ftr" sz="quarter" idx="11"/>
          </p:nvPr>
        </p:nvSpPr>
        <p:spPr/>
        <p:txBody>
          <a:bodyPr/>
          <a:lstStyle/>
          <a:p>
            <a:pPr>
              <a:defRPr/>
            </a:pPr>
            <a:r>
              <a:rPr lang="en-US"/>
              <a:t>Bill Howe, UW</a:t>
            </a:r>
            <a:endParaRPr lang="en-US" dirty="0"/>
          </a:p>
        </p:txBody>
      </p:sp>
      <p:sp>
        <p:nvSpPr>
          <p:cNvPr id="6" name="Slide Number Placeholder 5"/>
          <p:cNvSpPr>
            <a:spLocks noGrp="1"/>
          </p:cNvSpPr>
          <p:nvPr>
            <p:ph type="sldNum" sz="quarter" idx="12"/>
          </p:nvPr>
        </p:nvSpPr>
        <p:spPr/>
        <p:txBody>
          <a:bodyPr/>
          <a:lstStyle/>
          <a:p>
            <a:fld id="{A12D6CCC-2396-634D-8A9D-DFA1A30244AA}" type="slidenum">
              <a:rPr lang="en-US"/>
              <a:pPr/>
              <a:t>24</a:t>
            </a:fld>
            <a:endParaRPr lang="en-US"/>
          </a:p>
        </p:txBody>
      </p:sp>
      <p:sp>
        <p:nvSpPr>
          <p:cNvPr id="7" name="TextBox 6"/>
          <p:cNvSpPr txBox="1"/>
          <p:nvPr/>
        </p:nvSpPr>
        <p:spPr>
          <a:xfrm>
            <a:off x="1143000" y="243512"/>
            <a:ext cx="7543800" cy="5940088"/>
          </a:xfrm>
          <a:prstGeom prst="rect">
            <a:avLst/>
          </a:prstGeom>
          <a:noFill/>
        </p:spPr>
        <p:txBody>
          <a:bodyPr wrap="square" rtlCol="0">
            <a:spAutoFit/>
          </a:bodyPr>
          <a:lstStyle/>
          <a:p>
            <a:r>
              <a:rPr lang="en-US" sz="3600" i="1" dirty="0"/>
              <a:t>Key Takeaways: </a:t>
            </a:r>
          </a:p>
          <a:p>
            <a:endParaRPr lang="en-US" sz="3600" i="1" dirty="0"/>
          </a:p>
          <a:p>
            <a:r>
              <a:rPr lang="en-US" sz="2800" i="1" dirty="0"/>
              <a:t>Data science is pervasive: it’s affecting every field</a:t>
            </a:r>
          </a:p>
          <a:p>
            <a:endParaRPr lang="en-US" sz="2800" i="1" dirty="0"/>
          </a:p>
          <a:p>
            <a:r>
              <a:rPr lang="en-US" sz="2800" i="1" dirty="0"/>
              <a:t>It’s about answering questions using data often collected for some other purpose</a:t>
            </a:r>
          </a:p>
          <a:p>
            <a:endParaRPr lang="en-US" sz="2800" i="1" dirty="0"/>
          </a:p>
          <a:p>
            <a:r>
              <a:rPr lang="en-US" sz="2800" i="1" dirty="0"/>
              <a:t>The challenges are often around scale, bias, engineering, and interpretation – how do we extract information from large, noisy, heterogeneous sources?</a:t>
            </a:r>
          </a:p>
          <a:p>
            <a:endParaRPr lang="en-US" sz="2800" i="1" dirty="0"/>
          </a:p>
          <a:p>
            <a:r>
              <a:rPr lang="en-US" sz="2800" i="1" dirty="0"/>
              <a:t>Insight is more important than methods</a:t>
            </a:r>
          </a:p>
        </p:txBody>
      </p:sp>
    </p:spTree>
    <p:extLst>
      <p:ext uri="{BB962C8B-B14F-4D97-AF65-F5344CB8AC3E}">
        <p14:creationId xmlns:p14="http://schemas.microsoft.com/office/powerpoint/2010/main" val="5051088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a:t>Perspectives on Data Science</a:t>
            </a:r>
          </a:p>
        </p:txBody>
      </p:sp>
      <p:sp>
        <p:nvSpPr>
          <p:cNvPr id="8" name="Text Placeholder 7"/>
          <p:cNvSpPr>
            <a:spLocks noGrp="1"/>
          </p:cNvSpPr>
          <p:nvPr>
            <p:ph type="body" idx="1"/>
          </p:nvPr>
        </p:nvSpPr>
        <p:spPr/>
        <p:txBody>
          <a:bodyPr/>
          <a:lstStyle/>
          <a:p>
            <a:endParaRPr lang="en-US"/>
          </a:p>
        </p:txBody>
      </p:sp>
      <p:sp>
        <p:nvSpPr>
          <p:cNvPr id="4" name="Date Placeholder 3"/>
          <p:cNvSpPr>
            <a:spLocks noGrp="1"/>
          </p:cNvSpPr>
          <p:nvPr>
            <p:ph type="dt" sz="half" idx="10"/>
          </p:nvPr>
        </p:nvSpPr>
        <p:spPr/>
        <p:txBody>
          <a:bodyPr/>
          <a:lstStyle/>
          <a:p>
            <a:fld id="{7B55FEDD-6FD9-7942-8E57-CDDA6D5C3512}" type="datetime1">
              <a:rPr lang="en-US" smtClean="0"/>
              <a:pPr/>
              <a:t>3/29/22</a:t>
            </a:fld>
            <a:endParaRPr lang="en-US"/>
          </a:p>
        </p:txBody>
      </p:sp>
      <p:sp>
        <p:nvSpPr>
          <p:cNvPr id="5" name="Footer Placeholder 4"/>
          <p:cNvSpPr>
            <a:spLocks noGrp="1"/>
          </p:cNvSpPr>
          <p:nvPr>
            <p:ph type="ftr" sz="quarter" idx="11"/>
          </p:nvPr>
        </p:nvSpPr>
        <p:spPr/>
        <p:txBody>
          <a:bodyPr/>
          <a:lstStyle/>
          <a:p>
            <a:pPr>
              <a:defRPr/>
            </a:pPr>
            <a:r>
              <a:rPr lang="en-US"/>
              <a:t>Bill Howe, UW</a:t>
            </a:r>
            <a:endParaRPr lang="en-US" dirty="0"/>
          </a:p>
        </p:txBody>
      </p:sp>
      <p:sp>
        <p:nvSpPr>
          <p:cNvPr id="6" name="Slide Number Placeholder 5"/>
          <p:cNvSpPr>
            <a:spLocks noGrp="1"/>
          </p:cNvSpPr>
          <p:nvPr>
            <p:ph type="sldNum" sz="quarter" idx="12"/>
          </p:nvPr>
        </p:nvSpPr>
        <p:spPr/>
        <p:txBody>
          <a:bodyPr/>
          <a:lstStyle/>
          <a:p>
            <a:fld id="{A12D6CCC-2396-634D-8A9D-DFA1A30244AA}" type="slidenum">
              <a:rPr lang="en-US"/>
              <a:pPr/>
              <a:t>25</a:t>
            </a:fld>
            <a:endParaRPr lang="en-US"/>
          </a:p>
        </p:txBody>
      </p:sp>
    </p:spTree>
    <p:extLst>
      <p:ext uri="{BB962C8B-B14F-4D97-AF65-F5344CB8AC3E}">
        <p14:creationId xmlns:p14="http://schemas.microsoft.com/office/powerpoint/2010/main" val="18877468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762000"/>
            <a:ext cx="7854696" cy="914400"/>
          </a:xfrm>
        </p:spPr>
        <p:txBody>
          <a:bodyPr/>
          <a:lstStyle/>
          <a:p>
            <a:r>
              <a:rPr lang="en-US" sz="2800"/>
              <a:t>Three views I’d like to share</a:t>
            </a:r>
          </a:p>
        </p:txBody>
      </p:sp>
      <p:sp>
        <p:nvSpPr>
          <p:cNvPr id="3" name="Content Placeholder 2"/>
          <p:cNvSpPr>
            <a:spLocks noGrp="1"/>
          </p:cNvSpPr>
          <p:nvPr>
            <p:ph idx="1"/>
          </p:nvPr>
        </p:nvSpPr>
        <p:spPr/>
        <p:txBody>
          <a:bodyPr/>
          <a:lstStyle/>
          <a:p>
            <a:r>
              <a:rPr lang="en-US"/>
              <a:t>Skills Perspective</a:t>
            </a:r>
          </a:p>
          <a:p>
            <a:pPr lvl="1"/>
            <a:r>
              <a:rPr lang="en-US"/>
              <a:t>Drew Conway’s Venn Diagram</a:t>
            </a:r>
          </a:p>
          <a:p>
            <a:r>
              <a:rPr lang="en-US"/>
              <a:t>Task Perspective</a:t>
            </a:r>
          </a:p>
          <a:p>
            <a:pPr lvl="1"/>
            <a:r>
              <a:rPr lang="en-US"/>
              <a:t>Data Science “Workflow”</a:t>
            </a:r>
          </a:p>
          <a:p>
            <a:r>
              <a:rPr lang="en-US"/>
              <a:t>Output Perspective</a:t>
            </a:r>
          </a:p>
          <a:p>
            <a:pPr lvl="1"/>
            <a:r>
              <a:rPr lang="en-US"/>
              <a:t>“Data Products”</a:t>
            </a:r>
          </a:p>
        </p:txBody>
      </p:sp>
      <p:sp>
        <p:nvSpPr>
          <p:cNvPr id="4" name="Date Placeholder 3"/>
          <p:cNvSpPr>
            <a:spLocks noGrp="1"/>
          </p:cNvSpPr>
          <p:nvPr>
            <p:ph type="dt" sz="half" idx="10"/>
          </p:nvPr>
        </p:nvSpPr>
        <p:spPr/>
        <p:txBody>
          <a:bodyPr/>
          <a:lstStyle/>
          <a:p>
            <a:fld id="{7B55FEDD-6FD9-7942-8E57-CDDA6D5C3512}" type="datetime1">
              <a:rPr lang="en-US" smtClean="0"/>
              <a:pPr/>
              <a:t>3/29/22</a:t>
            </a:fld>
            <a:endParaRPr lang="en-US"/>
          </a:p>
        </p:txBody>
      </p:sp>
      <p:sp>
        <p:nvSpPr>
          <p:cNvPr id="5" name="Footer Placeholder 4"/>
          <p:cNvSpPr>
            <a:spLocks noGrp="1"/>
          </p:cNvSpPr>
          <p:nvPr>
            <p:ph type="ftr" sz="quarter" idx="11"/>
          </p:nvPr>
        </p:nvSpPr>
        <p:spPr/>
        <p:txBody>
          <a:bodyPr/>
          <a:lstStyle/>
          <a:p>
            <a:pPr>
              <a:defRPr/>
            </a:pPr>
            <a:r>
              <a:rPr lang="en-US"/>
              <a:t>Bill Howe, UW</a:t>
            </a:r>
            <a:endParaRPr lang="en-US" dirty="0"/>
          </a:p>
        </p:txBody>
      </p:sp>
      <p:sp>
        <p:nvSpPr>
          <p:cNvPr id="6" name="Slide Number Placeholder 5"/>
          <p:cNvSpPr>
            <a:spLocks noGrp="1"/>
          </p:cNvSpPr>
          <p:nvPr>
            <p:ph type="sldNum" sz="quarter" idx="12"/>
          </p:nvPr>
        </p:nvSpPr>
        <p:spPr/>
        <p:txBody>
          <a:bodyPr/>
          <a:lstStyle/>
          <a:p>
            <a:fld id="{A12D6CCC-2396-634D-8A9D-DFA1A30244AA}" type="slidenum">
              <a:rPr lang="en-US"/>
              <a:pPr/>
              <a:t>26</a:t>
            </a:fld>
            <a:endParaRPr lang="en-US"/>
          </a:p>
        </p:txBody>
      </p:sp>
    </p:spTree>
    <p:extLst>
      <p:ext uri="{BB962C8B-B14F-4D97-AF65-F5344CB8AC3E}">
        <p14:creationId xmlns:p14="http://schemas.microsoft.com/office/powerpoint/2010/main" val="30225702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533400"/>
            <a:ext cx="7854696" cy="914400"/>
          </a:xfrm>
        </p:spPr>
        <p:txBody>
          <a:bodyPr/>
          <a:lstStyle/>
          <a:p>
            <a:r>
              <a:rPr lang="en-US" sz="2800"/>
              <a:t>Skills Perspective:</a:t>
            </a:r>
            <a:br>
              <a:rPr lang="en-US" sz="2800"/>
            </a:br>
            <a:r>
              <a:rPr lang="en-US" sz="2800"/>
              <a:t>Drew Conway’s Data Science Venn Diagram</a:t>
            </a:r>
          </a:p>
        </p:txBody>
      </p:sp>
      <p:sp>
        <p:nvSpPr>
          <p:cNvPr id="4" name="Date Placeholder 3"/>
          <p:cNvSpPr>
            <a:spLocks noGrp="1"/>
          </p:cNvSpPr>
          <p:nvPr>
            <p:ph type="dt" sz="half" idx="10"/>
          </p:nvPr>
        </p:nvSpPr>
        <p:spPr/>
        <p:txBody>
          <a:bodyPr/>
          <a:lstStyle/>
          <a:p>
            <a:fld id="{7B55FEDD-6FD9-7942-8E57-CDDA6D5C3512}" type="datetime1">
              <a:rPr lang="en-US" smtClean="0"/>
              <a:pPr/>
              <a:t>3/29/22</a:t>
            </a:fld>
            <a:endParaRPr lang="en-US"/>
          </a:p>
        </p:txBody>
      </p:sp>
      <p:sp>
        <p:nvSpPr>
          <p:cNvPr id="5" name="Footer Placeholder 4"/>
          <p:cNvSpPr>
            <a:spLocks noGrp="1"/>
          </p:cNvSpPr>
          <p:nvPr>
            <p:ph type="ftr" sz="quarter" idx="11"/>
          </p:nvPr>
        </p:nvSpPr>
        <p:spPr/>
        <p:txBody>
          <a:bodyPr/>
          <a:lstStyle/>
          <a:p>
            <a:pPr>
              <a:defRPr/>
            </a:pPr>
            <a:r>
              <a:rPr lang="en-US"/>
              <a:t>Bill Howe, UW</a:t>
            </a:r>
            <a:endParaRPr lang="en-US" dirty="0"/>
          </a:p>
        </p:txBody>
      </p:sp>
      <p:sp>
        <p:nvSpPr>
          <p:cNvPr id="6" name="Slide Number Placeholder 5"/>
          <p:cNvSpPr>
            <a:spLocks noGrp="1"/>
          </p:cNvSpPr>
          <p:nvPr>
            <p:ph type="sldNum" sz="quarter" idx="12"/>
          </p:nvPr>
        </p:nvSpPr>
        <p:spPr/>
        <p:txBody>
          <a:bodyPr/>
          <a:lstStyle/>
          <a:p>
            <a:fld id="{A12D6CCC-2396-634D-8A9D-DFA1A30244AA}" type="slidenum">
              <a:rPr lang="en-US"/>
              <a:pPr/>
              <a:t>27</a:t>
            </a:fld>
            <a:endParaRPr lang="en-US"/>
          </a:p>
        </p:txBody>
      </p:sp>
      <p:pic>
        <p:nvPicPr>
          <p:cNvPr id="7" name="Picture 6"/>
          <p:cNvPicPr>
            <a:picLocks noChangeAspect="1"/>
          </p:cNvPicPr>
          <p:nvPr/>
        </p:nvPicPr>
        <p:blipFill>
          <a:blip r:embed="rId2"/>
          <a:stretch>
            <a:fillRect/>
          </a:stretch>
        </p:blipFill>
        <p:spPr>
          <a:xfrm>
            <a:off x="1981200" y="1674486"/>
            <a:ext cx="4876800" cy="4655127"/>
          </a:xfrm>
          <a:prstGeom prst="rect">
            <a:avLst/>
          </a:prstGeom>
        </p:spPr>
      </p:pic>
    </p:spTree>
    <p:extLst>
      <p:ext uri="{BB962C8B-B14F-4D97-AF65-F5344CB8AC3E}">
        <p14:creationId xmlns:p14="http://schemas.microsoft.com/office/powerpoint/2010/main" val="32411848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B144F366-C044-4B4C-9ED0-43C134576ECA}" type="datetime1">
              <a:rPr lang="en-US" smtClean="0"/>
              <a:pPr/>
              <a:t>3/29/22</a:t>
            </a:fld>
            <a:endParaRPr lang="en-US"/>
          </a:p>
        </p:txBody>
      </p:sp>
      <p:sp>
        <p:nvSpPr>
          <p:cNvPr id="4" name="Footer Placeholder 3"/>
          <p:cNvSpPr>
            <a:spLocks noGrp="1"/>
          </p:cNvSpPr>
          <p:nvPr>
            <p:ph type="ftr" sz="quarter" idx="11"/>
          </p:nvPr>
        </p:nvSpPr>
        <p:spPr/>
        <p:txBody>
          <a:bodyPr/>
          <a:lstStyle/>
          <a:p>
            <a:pPr>
              <a:defRPr/>
            </a:pPr>
            <a:r>
              <a:rPr lang="en-US"/>
              <a:t>Bill Howe, UW</a:t>
            </a:r>
          </a:p>
        </p:txBody>
      </p:sp>
      <p:sp>
        <p:nvSpPr>
          <p:cNvPr id="5" name="Slide Number Placeholder 4"/>
          <p:cNvSpPr>
            <a:spLocks noGrp="1"/>
          </p:cNvSpPr>
          <p:nvPr>
            <p:ph type="sldNum" sz="quarter" idx="12"/>
          </p:nvPr>
        </p:nvSpPr>
        <p:spPr/>
        <p:txBody>
          <a:bodyPr/>
          <a:lstStyle/>
          <a:p>
            <a:fld id="{707BE93F-5C7A-5B41-A729-CD25FF97C964}" type="slidenum">
              <a:rPr lang="en-US"/>
              <a:pPr/>
              <a:t>28</a:t>
            </a:fld>
            <a:endParaRPr lang="en-US"/>
          </a:p>
        </p:txBody>
      </p:sp>
      <p:sp>
        <p:nvSpPr>
          <p:cNvPr id="6" name="TextBox 5"/>
          <p:cNvSpPr txBox="1"/>
          <p:nvPr/>
        </p:nvSpPr>
        <p:spPr>
          <a:xfrm>
            <a:off x="1143000" y="1676400"/>
            <a:ext cx="7010400" cy="1384995"/>
          </a:xfrm>
          <a:prstGeom prst="rect">
            <a:avLst/>
          </a:prstGeom>
          <a:noFill/>
        </p:spPr>
        <p:txBody>
          <a:bodyPr wrap="square" rtlCol="0">
            <a:spAutoFit/>
          </a:bodyPr>
          <a:lstStyle/>
          <a:p>
            <a:pPr fontAlgn="base">
              <a:spcBef>
                <a:spcPct val="0"/>
              </a:spcBef>
              <a:spcAft>
                <a:spcPct val="0"/>
              </a:spcAft>
            </a:pPr>
            <a:r>
              <a:rPr lang="en-US" sz="2800" i="1">
                <a:solidFill>
                  <a:prstClr val="black"/>
                </a:solidFill>
                <a:latin typeface="Arial" charset="0"/>
                <a:ea typeface="ＭＳ Ｐゴシック" charset="0"/>
                <a:cs typeface="ＭＳ Ｐゴシック" charset="0"/>
              </a:rPr>
              <a:t>“I worry that the Data Scientist role is like the mythical “webmaster” of the 90s: master of all trades.”</a:t>
            </a:r>
          </a:p>
        </p:txBody>
      </p:sp>
      <p:sp>
        <p:nvSpPr>
          <p:cNvPr id="7" name="TextBox 6"/>
          <p:cNvSpPr txBox="1"/>
          <p:nvPr/>
        </p:nvSpPr>
        <p:spPr>
          <a:xfrm>
            <a:off x="3962400" y="3429000"/>
            <a:ext cx="5029200" cy="461665"/>
          </a:xfrm>
          <a:prstGeom prst="rect">
            <a:avLst/>
          </a:prstGeom>
          <a:noFill/>
        </p:spPr>
        <p:txBody>
          <a:bodyPr wrap="square" rtlCol="0">
            <a:spAutoFit/>
          </a:bodyPr>
          <a:lstStyle/>
          <a:p>
            <a:pPr fontAlgn="base">
              <a:spcBef>
                <a:spcPct val="0"/>
              </a:spcBef>
              <a:spcAft>
                <a:spcPct val="0"/>
              </a:spcAft>
            </a:pPr>
            <a:r>
              <a:rPr lang="en-US" sz="2400" dirty="0">
                <a:solidFill>
                  <a:prstClr val="black"/>
                </a:solidFill>
                <a:latin typeface="Arial" charset="0"/>
                <a:ea typeface="ＭＳ Ｐゴシック" charset="0"/>
                <a:cs typeface="ＭＳ Ｐゴシック" charset="0"/>
              </a:rPr>
              <a:t>-- Aaron Kimball, CTO </a:t>
            </a:r>
            <a:r>
              <a:rPr lang="en-US" sz="2400" dirty="0" err="1">
                <a:solidFill>
                  <a:prstClr val="black"/>
                </a:solidFill>
                <a:latin typeface="Arial" charset="0"/>
                <a:ea typeface="ＭＳ Ｐゴシック" charset="0"/>
                <a:cs typeface="ＭＳ Ｐゴシック" charset="0"/>
              </a:rPr>
              <a:t>Zymergen</a:t>
            </a:r>
            <a:endParaRPr lang="en-US" sz="2400" dirty="0">
              <a:solidFill>
                <a:prstClr val="black"/>
              </a:solidFill>
              <a:latin typeface="Arial" charset="0"/>
              <a:ea typeface="ＭＳ Ｐゴシック" charset="0"/>
              <a:cs typeface="ＭＳ Ｐゴシック" charset="0"/>
            </a:endParaRPr>
          </a:p>
        </p:txBody>
      </p:sp>
    </p:spTree>
    <p:extLst>
      <p:ext uri="{BB962C8B-B14F-4D97-AF65-F5344CB8AC3E}">
        <p14:creationId xmlns:p14="http://schemas.microsoft.com/office/powerpoint/2010/main" val="2078848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pPr algn="l"/>
            <a:r>
              <a:rPr lang="en-US" sz="2800"/>
              <a:t>Task Perspective:</a:t>
            </a:r>
            <a:br>
              <a:rPr lang="en-US" sz="2800"/>
            </a:br>
            <a:r>
              <a:rPr lang="en-US" sz="2800"/>
              <a:t>A Typical Data Science Workflow</a:t>
            </a:r>
          </a:p>
        </p:txBody>
      </p:sp>
      <p:sp>
        <p:nvSpPr>
          <p:cNvPr id="2" name="Date Placeholder 1"/>
          <p:cNvSpPr>
            <a:spLocks noGrp="1"/>
          </p:cNvSpPr>
          <p:nvPr>
            <p:ph type="dt" sz="half" idx="10"/>
          </p:nvPr>
        </p:nvSpPr>
        <p:spPr/>
        <p:txBody>
          <a:bodyPr/>
          <a:lstStyle/>
          <a:p>
            <a:fld id="{65FCB4E5-F5CA-CD47-9AE3-A07BD6AB5419}" type="datetime1">
              <a:rPr lang="en-US" smtClean="0"/>
              <a:pPr/>
              <a:t>3/29/22</a:t>
            </a:fld>
            <a:endParaRPr lang="en-US"/>
          </a:p>
        </p:txBody>
      </p:sp>
      <p:sp>
        <p:nvSpPr>
          <p:cNvPr id="3" name="Footer Placeholder 2"/>
          <p:cNvSpPr>
            <a:spLocks noGrp="1"/>
          </p:cNvSpPr>
          <p:nvPr>
            <p:ph type="ftr" sz="quarter" idx="11"/>
          </p:nvPr>
        </p:nvSpPr>
        <p:spPr/>
        <p:txBody>
          <a:bodyPr/>
          <a:lstStyle/>
          <a:p>
            <a:pPr>
              <a:defRPr/>
            </a:pPr>
            <a:r>
              <a:rPr lang="en-US"/>
              <a:t>Bill Howe, UW</a:t>
            </a:r>
          </a:p>
        </p:txBody>
      </p:sp>
      <p:sp>
        <p:nvSpPr>
          <p:cNvPr id="4" name="Slide Number Placeholder 3"/>
          <p:cNvSpPr>
            <a:spLocks noGrp="1"/>
          </p:cNvSpPr>
          <p:nvPr>
            <p:ph type="sldNum" sz="quarter" idx="12"/>
          </p:nvPr>
        </p:nvSpPr>
        <p:spPr/>
        <p:txBody>
          <a:bodyPr/>
          <a:lstStyle/>
          <a:p>
            <a:fld id="{354DEEC5-EA09-464B-9CF2-C5C5C68E1237}" type="slidenum">
              <a:rPr lang="en-US"/>
              <a:pPr/>
              <a:t>29</a:t>
            </a:fld>
            <a:endParaRPr lang="en-US"/>
          </a:p>
        </p:txBody>
      </p:sp>
      <p:sp>
        <p:nvSpPr>
          <p:cNvPr id="6" name="TextBox 5"/>
          <p:cNvSpPr txBox="1"/>
          <p:nvPr/>
        </p:nvSpPr>
        <p:spPr>
          <a:xfrm>
            <a:off x="1013326" y="1981202"/>
            <a:ext cx="5620084" cy="4031857"/>
          </a:xfrm>
          <a:prstGeom prst="rect">
            <a:avLst/>
          </a:prstGeom>
          <a:noFill/>
        </p:spPr>
        <p:txBody>
          <a:bodyPr wrap="square" lIns="91408" tIns="45704" rIns="91408" bIns="45704" rtlCol="0">
            <a:spAutoFit/>
          </a:bodyPr>
          <a:lstStyle/>
          <a:p>
            <a:pPr fontAlgn="base">
              <a:spcBef>
                <a:spcPct val="0"/>
              </a:spcBef>
              <a:spcAft>
                <a:spcPct val="0"/>
              </a:spcAft>
            </a:pPr>
            <a:r>
              <a:rPr lang="en-US" sz="3200">
                <a:solidFill>
                  <a:prstClr val="black"/>
                </a:solidFill>
                <a:latin typeface="Arial" charset="0"/>
                <a:ea typeface="ＭＳ Ｐゴシック" charset="0"/>
                <a:cs typeface="ＭＳ Ｐゴシック" charset="0"/>
              </a:rPr>
              <a:t>1) Preparing to run a model</a:t>
            </a:r>
          </a:p>
          <a:p>
            <a:pPr fontAlgn="base">
              <a:spcBef>
                <a:spcPct val="0"/>
              </a:spcBef>
              <a:spcAft>
                <a:spcPct val="0"/>
              </a:spcAft>
            </a:pPr>
            <a:endParaRPr lang="en-US" sz="3200">
              <a:solidFill>
                <a:prstClr val="black"/>
              </a:solidFill>
              <a:latin typeface="Arial" charset="0"/>
              <a:ea typeface="ＭＳ Ｐゴシック" charset="0"/>
              <a:cs typeface="ＭＳ Ｐゴシック" charset="0"/>
            </a:endParaRPr>
          </a:p>
          <a:p>
            <a:pPr fontAlgn="base">
              <a:spcBef>
                <a:spcPct val="0"/>
              </a:spcBef>
              <a:spcAft>
                <a:spcPct val="0"/>
              </a:spcAft>
            </a:pPr>
            <a:endParaRPr lang="en-US" sz="3200">
              <a:solidFill>
                <a:prstClr val="black"/>
              </a:solidFill>
              <a:latin typeface="Arial" charset="0"/>
              <a:ea typeface="ＭＳ Ｐゴシック" charset="0"/>
              <a:cs typeface="ＭＳ Ｐゴシック" charset="0"/>
            </a:endParaRPr>
          </a:p>
          <a:p>
            <a:pPr fontAlgn="base">
              <a:spcBef>
                <a:spcPct val="0"/>
              </a:spcBef>
              <a:spcAft>
                <a:spcPct val="0"/>
              </a:spcAft>
            </a:pPr>
            <a:endParaRPr lang="en-US" sz="3200">
              <a:solidFill>
                <a:prstClr val="black"/>
              </a:solidFill>
              <a:latin typeface="Arial" charset="0"/>
              <a:ea typeface="ＭＳ Ｐゴシック" charset="0"/>
              <a:cs typeface="ＭＳ Ｐゴシック" charset="0"/>
            </a:endParaRPr>
          </a:p>
          <a:p>
            <a:pPr fontAlgn="base">
              <a:spcBef>
                <a:spcPct val="0"/>
              </a:spcBef>
              <a:spcAft>
                <a:spcPct val="0"/>
              </a:spcAft>
            </a:pPr>
            <a:endParaRPr lang="en-US" sz="3200">
              <a:solidFill>
                <a:prstClr val="black"/>
              </a:solidFill>
              <a:latin typeface="Arial" charset="0"/>
              <a:ea typeface="ＭＳ Ｐゴシック" charset="0"/>
              <a:cs typeface="ＭＳ Ｐゴシック" charset="0"/>
            </a:endParaRPr>
          </a:p>
          <a:p>
            <a:pPr fontAlgn="base">
              <a:spcBef>
                <a:spcPct val="0"/>
              </a:spcBef>
              <a:spcAft>
                <a:spcPct val="0"/>
              </a:spcAft>
            </a:pPr>
            <a:r>
              <a:rPr lang="en-US" sz="3200">
                <a:solidFill>
                  <a:prstClr val="black"/>
                </a:solidFill>
                <a:latin typeface="Arial" charset="0"/>
                <a:ea typeface="ＭＳ Ｐゴシック" charset="0"/>
                <a:cs typeface="ＭＳ Ｐゴシック" charset="0"/>
              </a:rPr>
              <a:t>2) Running the model</a:t>
            </a:r>
          </a:p>
          <a:p>
            <a:pPr fontAlgn="base">
              <a:spcBef>
                <a:spcPct val="0"/>
              </a:spcBef>
              <a:spcAft>
                <a:spcPct val="0"/>
              </a:spcAft>
            </a:pPr>
            <a:endParaRPr lang="en-US" sz="3200">
              <a:solidFill>
                <a:prstClr val="black"/>
              </a:solidFill>
              <a:latin typeface="Arial" charset="0"/>
              <a:ea typeface="ＭＳ Ｐゴシック" charset="0"/>
              <a:cs typeface="ＭＳ Ｐゴシック" charset="0"/>
            </a:endParaRPr>
          </a:p>
          <a:p>
            <a:pPr fontAlgn="base">
              <a:spcBef>
                <a:spcPct val="0"/>
              </a:spcBef>
              <a:spcAft>
                <a:spcPct val="0"/>
              </a:spcAft>
            </a:pPr>
            <a:r>
              <a:rPr lang="en-US" sz="3200">
                <a:solidFill>
                  <a:prstClr val="black"/>
                </a:solidFill>
                <a:latin typeface="Arial" charset="0"/>
                <a:ea typeface="ＭＳ Ｐゴシック" charset="0"/>
                <a:cs typeface="ＭＳ Ｐゴシック" charset="0"/>
              </a:rPr>
              <a:t>3) Interpreting the results</a:t>
            </a:r>
          </a:p>
        </p:txBody>
      </p:sp>
      <p:sp>
        <p:nvSpPr>
          <p:cNvPr id="8" name="TextBox 7"/>
          <p:cNvSpPr txBox="1"/>
          <p:nvPr/>
        </p:nvSpPr>
        <p:spPr>
          <a:xfrm>
            <a:off x="1558760" y="2743201"/>
            <a:ext cx="6021138" cy="923297"/>
          </a:xfrm>
          <a:prstGeom prst="rect">
            <a:avLst/>
          </a:prstGeom>
          <a:noFill/>
        </p:spPr>
        <p:txBody>
          <a:bodyPr wrap="square" lIns="91408" tIns="45704" rIns="91408" bIns="45704" rtlCol="0">
            <a:spAutoFit/>
          </a:bodyPr>
          <a:lstStyle/>
          <a:p>
            <a:pPr fontAlgn="base">
              <a:spcBef>
                <a:spcPct val="0"/>
              </a:spcBef>
              <a:spcAft>
                <a:spcPct val="0"/>
              </a:spcAft>
            </a:pPr>
            <a:r>
              <a:rPr lang="en-US">
                <a:solidFill>
                  <a:prstClr val="black"/>
                </a:solidFill>
                <a:latin typeface="Arial" charset="0"/>
                <a:ea typeface="ＭＳ Ｐゴシック" charset="0"/>
                <a:cs typeface="ＭＳ Ｐゴシック" charset="0"/>
              </a:rPr>
              <a:t>Gathering, cleaning, integrating, restructuring, transforming, loading, filtering, deleting, combining, merging, verifying, extracting, shaping, massaging</a:t>
            </a:r>
          </a:p>
        </p:txBody>
      </p:sp>
      <p:sp>
        <p:nvSpPr>
          <p:cNvPr id="7" name="TextBox 6"/>
          <p:cNvSpPr txBox="1"/>
          <p:nvPr/>
        </p:nvSpPr>
        <p:spPr>
          <a:xfrm>
            <a:off x="6490368" y="2040022"/>
            <a:ext cx="2284663" cy="369332"/>
          </a:xfrm>
          <a:prstGeom prst="rect">
            <a:avLst/>
          </a:prstGeom>
          <a:noFill/>
        </p:spPr>
        <p:txBody>
          <a:bodyPr wrap="square" rtlCol="0">
            <a:spAutoFit/>
          </a:bodyPr>
          <a:lstStyle/>
          <a:p>
            <a:pPr fontAlgn="base">
              <a:spcBef>
                <a:spcPct val="0"/>
              </a:spcBef>
              <a:spcAft>
                <a:spcPct val="0"/>
              </a:spcAft>
            </a:pPr>
            <a:r>
              <a:rPr lang="en-US" dirty="0">
                <a:solidFill>
                  <a:srgbClr val="FF0000"/>
                </a:solidFill>
                <a:latin typeface="Arial" charset="0"/>
                <a:ea typeface="ＭＳ Ｐゴシック" charset="0"/>
                <a:cs typeface="ＭＳ Ｐゴシック" charset="0"/>
              </a:rPr>
              <a:t>“80% of the work”</a:t>
            </a:r>
          </a:p>
        </p:txBody>
      </p:sp>
      <p:sp>
        <p:nvSpPr>
          <p:cNvPr id="15" name="TextBox 14"/>
          <p:cNvSpPr txBox="1"/>
          <p:nvPr/>
        </p:nvSpPr>
        <p:spPr>
          <a:xfrm>
            <a:off x="5831305" y="5602087"/>
            <a:ext cx="3352800" cy="646298"/>
          </a:xfrm>
          <a:prstGeom prst="rect">
            <a:avLst/>
          </a:prstGeom>
          <a:noFill/>
        </p:spPr>
        <p:txBody>
          <a:bodyPr wrap="square" lIns="91408" tIns="45704" rIns="91408" bIns="45704" rtlCol="0">
            <a:spAutoFit/>
          </a:bodyPr>
          <a:lstStyle/>
          <a:p>
            <a:pPr fontAlgn="base">
              <a:spcBef>
                <a:spcPct val="0"/>
              </a:spcBef>
              <a:spcAft>
                <a:spcPct val="0"/>
              </a:spcAft>
            </a:pPr>
            <a:r>
              <a:rPr lang="en-US">
                <a:solidFill>
                  <a:srgbClr val="FF0000"/>
                </a:solidFill>
                <a:latin typeface="Arial" charset="0"/>
                <a:ea typeface="ＭＳ Ｐゴシック" charset="0"/>
                <a:cs typeface="ＭＳ Ｐゴシック" charset="0"/>
              </a:rPr>
              <a:t>“The other 80% of the work”</a:t>
            </a:r>
          </a:p>
          <a:p>
            <a:pPr fontAlgn="base">
              <a:spcBef>
                <a:spcPct val="0"/>
              </a:spcBef>
              <a:spcAft>
                <a:spcPct val="0"/>
              </a:spcAft>
            </a:pPr>
            <a:endParaRPr lang="en-US">
              <a:solidFill>
                <a:srgbClr val="FF0000"/>
              </a:solidFill>
              <a:latin typeface="Arial" charset="0"/>
              <a:ea typeface="ＭＳ Ｐゴシック" charset="0"/>
              <a:cs typeface="ＭＳ Ｐゴシック" charset="0"/>
            </a:endParaRPr>
          </a:p>
        </p:txBody>
      </p:sp>
      <p:sp>
        <p:nvSpPr>
          <p:cNvPr id="11" name="TextBox 10"/>
          <p:cNvSpPr txBox="1"/>
          <p:nvPr/>
        </p:nvSpPr>
        <p:spPr>
          <a:xfrm rot="20259530">
            <a:off x="488943" y="1945291"/>
            <a:ext cx="685800" cy="369316"/>
          </a:xfrm>
          <a:prstGeom prst="rect">
            <a:avLst/>
          </a:prstGeom>
          <a:noFill/>
        </p:spPr>
        <p:txBody>
          <a:bodyPr wrap="square" lIns="91424" tIns="45712" rIns="91424" bIns="45712" rtlCol="0">
            <a:spAutoFit/>
          </a:bodyPr>
          <a:lstStyle/>
          <a:p>
            <a:pPr fontAlgn="base">
              <a:spcBef>
                <a:spcPct val="0"/>
              </a:spcBef>
              <a:spcAft>
                <a:spcPct val="0"/>
              </a:spcAft>
            </a:pPr>
            <a:r>
              <a:rPr lang="en-US">
                <a:solidFill>
                  <a:srgbClr val="4F81BD"/>
                </a:solidFill>
                <a:latin typeface="Arial" charset="0"/>
                <a:ea typeface="ＭＳ Ｐゴシック" charset="0"/>
                <a:cs typeface="ＭＳ Ｐゴシック" charset="0"/>
              </a:rPr>
              <a:t>DB</a:t>
            </a:r>
          </a:p>
        </p:txBody>
      </p:sp>
      <p:sp>
        <p:nvSpPr>
          <p:cNvPr id="22" name="TextBox 21"/>
          <p:cNvSpPr txBox="1"/>
          <p:nvPr/>
        </p:nvSpPr>
        <p:spPr>
          <a:xfrm rot="20259530">
            <a:off x="252376" y="4183619"/>
            <a:ext cx="1236830" cy="369316"/>
          </a:xfrm>
          <a:prstGeom prst="rect">
            <a:avLst/>
          </a:prstGeom>
          <a:noFill/>
        </p:spPr>
        <p:txBody>
          <a:bodyPr wrap="square" lIns="91424" tIns="45712" rIns="91424" bIns="45712" rtlCol="0">
            <a:spAutoFit/>
          </a:bodyPr>
          <a:lstStyle/>
          <a:p>
            <a:pPr fontAlgn="base">
              <a:spcBef>
                <a:spcPct val="0"/>
              </a:spcBef>
              <a:spcAft>
                <a:spcPct val="0"/>
              </a:spcAft>
            </a:pPr>
            <a:r>
              <a:rPr lang="en-US">
                <a:solidFill>
                  <a:srgbClr val="4F81BD"/>
                </a:solidFill>
                <a:latin typeface="Arial" charset="0"/>
                <a:ea typeface="ＭＳ Ｐゴシック" charset="0"/>
                <a:cs typeface="ＭＳ Ｐゴシック" charset="0"/>
              </a:rPr>
              <a:t>ML/Stats</a:t>
            </a:r>
          </a:p>
        </p:txBody>
      </p:sp>
      <p:sp>
        <p:nvSpPr>
          <p:cNvPr id="23" name="TextBox 22"/>
          <p:cNvSpPr txBox="1"/>
          <p:nvPr/>
        </p:nvSpPr>
        <p:spPr>
          <a:xfrm rot="20259530">
            <a:off x="584446" y="5309206"/>
            <a:ext cx="665747" cy="369316"/>
          </a:xfrm>
          <a:prstGeom prst="rect">
            <a:avLst/>
          </a:prstGeom>
          <a:noFill/>
        </p:spPr>
        <p:txBody>
          <a:bodyPr wrap="square" lIns="91424" tIns="45712" rIns="91424" bIns="45712" rtlCol="0">
            <a:spAutoFit/>
          </a:bodyPr>
          <a:lstStyle/>
          <a:p>
            <a:pPr fontAlgn="base">
              <a:spcBef>
                <a:spcPct val="0"/>
              </a:spcBef>
              <a:spcAft>
                <a:spcPct val="0"/>
              </a:spcAft>
            </a:pPr>
            <a:r>
              <a:rPr lang="en-US">
                <a:solidFill>
                  <a:srgbClr val="4F81BD"/>
                </a:solidFill>
                <a:latin typeface="Arial" charset="0"/>
                <a:ea typeface="ＭＳ Ｐゴシック" charset="0"/>
                <a:cs typeface="ＭＳ Ｐゴシック" charset="0"/>
              </a:rPr>
              <a:t>Vis</a:t>
            </a:r>
          </a:p>
        </p:txBody>
      </p:sp>
    </p:spTree>
    <p:extLst>
      <p:ext uri="{BB962C8B-B14F-4D97-AF65-F5344CB8AC3E}">
        <p14:creationId xmlns:p14="http://schemas.microsoft.com/office/powerpoint/2010/main" val="889053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Topics by Week</a:t>
            </a:r>
          </a:p>
        </p:txBody>
      </p:sp>
      <p:sp>
        <p:nvSpPr>
          <p:cNvPr id="8" name="Content Placeholder 7"/>
          <p:cNvSpPr>
            <a:spLocks noGrp="1"/>
          </p:cNvSpPr>
          <p:nvPr>
            <p:ph idx="1"/>
          </p:nvPr>
        </p:nvSpPr>
        <p:spPr>
          <a:xfrm>
            <a:off x="685801" y="1676400"/>
            <a:ext cx="7854696" cy="4449763"/>
          </a:xfrm>
        </p:spPr>
        <p:txBody>
          <a:bodyPr/>
          <a:lstStyle/>
          <a:p>
            <a:r>
              <a:rPr lang="en-US" sz="2400" dirty="0"/>
              <a:t>Data Science in the Wild</a:t>
            </a:r>
          </a:p>
          <a:p>
            <a:r>
              <a:rPr lang="en-US" sz="2400" dirty="0">
                <a:solidFill>
                  <a:srgbClr val="051FF2"/>
                </a:solidFill>
              </a:rPr>
              <a:t>Infrastructure for Big Data Science</a:t>
            </a:r>
          </a:p>
          <a:p>
            <a:r>
              <a:rPr lang="en-US" sz="2400" dirty="0">
                <a:solidFill>
                  <a:srgbClr val="051FF2"/>
                </a:solidFill>
              </a:rPr>
              <a:t>Abstractions for Big Data Programming</a:t>
            </a:r>
          </a:p>
          <a:p>
            <a:r>
              <a:rPr lang="en-US" sz="2400" dirty="0">
                <a:solidFill>
                  <a:srgbClr val="009138"/>
                </a:solidFill>
              </a:rPr>
              <a:t>Introduction to Deep Neural Networks</a:t>
            </a:r>
          </a:p>
          <a:p>
            <a:r>
              <a:rPr lang="en-US" sz="2400" dirty="0">
                <a:solidFill>
                  <a:srgbClr val="009138"/>
                </a:solidFill>
              </a:rPr>
              <a:t>Text-as-Data and NLP with Neural Methods</a:t>
            </a:r>
          </a:p>
          <a:p>
            <a:r>
              <a:rPr lang="en-US" sz="2400" dirty="0">
                <a:solidFill>
                  <a:srgbClr val="009138"/>
                </a:solidFill>
              </a:rPr>
              <a:t>Image processing with Neural Networks</a:t>
            </a:r>
          </a:p>
          <a:p>
            <a:r>
              <a:rPr lang="en-US" sz="2400" dirty="0">
                <a:solidFill>
                  <a:schemeClr val="accent6">
                    <a:lumMod val="75000"/>
                  </a:schemeClr>
                </a:solidFill>
              </a:rPr>
              <a:t>Privacy and Ethics</a:t>
            </a:r>
          </a:p>
          <a:p>
            <a:r>
              <a:rPr lang="en-US" sz="2400" dirty="0">
                <a:solidFill>
                  <a:schemeClr val="accent6">
                    <a:lumMod val="75000"/>
                  </a:schemeClr>
                </a:solidFill>
              </a:rPr>
              <a:t>Algorithmic Bias</a:t>
            </a:r>
          </a:p>
          <a:p>
            <a:r>
              <a:rPr lang="en-US" sz="2400" dirty="0">
                <a:solidFill>
                  <a:schemeClr val="accent6">
                    <a:lumMod val="75000"/>
                  </a:schemeClr>
                </a:solidFill>
              </a:rPr>
              <a:t>Visualization and Communication</a:t>
            </a:r>
          </a:p>
          <a:p>
            <a:r>
              <a:rPr lang="en-US" sz="2400" dirty="0">
                <a:solidFill>
                  <a:schemeClr val="accent2">
                    <a:lumMod val="75000"/>
                  </a:schemeClr>
                </a:solidFill>
              </a:rPr>
              <a:t>Project Presentations</a:t>
            </a:r>
            <a:endParaRPr lang="en-US" sz="1600" dirty="0">
              <a:solidFill>
                <a:schemeClr val="accent2">
                  <a:lumMod val="75000"/>
                </a:schemeClr>
              </a:solidFill>
            </a:endParaRPr>
          </a:p>
        </p:txBody>
      </p:sp>
      <p:sp>
        <p:nvSpPr>
          <p:cNvPr id="4" name="Date Placeholder 3"/>
          <p:cNvSpPr>
            <a:spLocks noGrp="1"/>
          </p:cNvSpPr>
          <p:nvPr>
            <p:ph type="dt" sz="half" idx="10"/>
          </p:nvPr>
        </p:nvSpPr>
        <p:spPr/>
        <p:txBody>
          <a:bodyPr/>
          <a:lstStyle/>
          <a:p>
            <a:fld id="{C460E162-5E18-CC42-AEFF-80654EBA5EC9}" type="datetime1">
              <a:rPr lang="en-US" smtClean="0"/>
              <a:pPr/>
              <a:t>3/29/22</a:t>
            </a:fld>
            <a:endParaRPr lang="en-US"/>
          </a:p>
        </p:txBody>
      </p:sp>
      <p:sp>
        <p:nvSpPr>
          <p:cNvPr id="5" name="Footer Placeholder 4"/>
          <p:cNvSpPr>
            <a:spLocks noGrp="1"/>
          </p:cNvSpPr>
          <p:nvPr>
            <p:ph type="ftr" sz="quarter" idx="11"/>
          </p:nvPr>
        </p:nvSpPr>
        <p:spPr/>
        <p:txBody>
          <a:bodyPr/>
          <a:lstStyle/>
          <a:p>
            <a:pPr>
              <a:defRPr/>
            </a:pPr>
            <a:r>
              <a:rPr lang="en-US"/>
              <a:t>Bill Howe, UW</a:t>
            </a:r>
          </a:p>
        </p:txBody>
      </p:sp>
      <p:sp>
        <p:nvSpPr>
          <p:cNvPr id="6" name="Slide Number Placeholder 5"/>
          <p:cNvSpPr>
            <a:spLocks noGrp="1"/>
          </p:cNvSpPr>
          <p:nvPr>
            <p:ph type="sldNum" sz="quarter" idx="12"/>
          </p:nvPr>
        </p:nvSpPr>
        <p:spPr/>
        <p:txBody>
          <a:bodyPr/>
          <a:lstStyle/>
          <a:p>
            <a:fld id="{ABE0DD67-BB51-4341-BE04-6FACCCE28F1F}" type="slidenum">
              <a:rPr lang="en-US"/>
              <a:pPr/>
              <a:t>3</a:t>
            </a:fld>
            <a:endParaRPr lang="en-US"/>
          </a:p>
        </p:txBody>
      </p:sp>
    </p:spTree>
    <p:extLst>
      <p:ext uri="{BB962C8B-B14F-4D97-AF65-F5344CB8AC3E}">
        <p14:creationId xmlns:p14="http://schemas.microsoft.com/office/powerpoint/2010/main" val="414003935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7980" y="794084"/>
            <a:ext cx="7854696" cy="914400"/>
          </a:xfrm>
        </p:spPr>
        <p:txBody>
          <a:bodyPr/>
          <a:lstStyle/>
          <a:p>
            <a:r>
              <a:rPr lang="en-US" sz="2800"/>
              <a:t>Output perspective:</a:t>
            </a:r>
            <a:br>
              <a:rPr lang="en-US" sz="2800"/>
            </a:br>
            <a:r>
              <a:rPr lang="en-US" sz="2800"/>
              <a:t>Data Science is about </a:t>
            </a:r>
            <a:r>
              <a:rPr lang="en-US" sz="2800" i="1"/>
              <a:t>Data Products</a:t>
            </a:r>
            <a:endParaRPr lang="en-US" sz="2800"/>
          </a:p>
        </p:txBody>
      </p:sp>
      <p:sp>
        <p:nvSpPr>
          <p:cNvPr id="3" name="Content Placeholder 2"/>
          <p:cNvSpPr>
            <a:spLocks noGrp="1"/>
          </p:cNvSpPr>
          <p:nvPr>
            <p:ph idx="1"/>
          </p:nvPr>
        </p:nvSpPr>
        <p:spPr>
          <a:xfrm>
            <a:off x="457200" y="2027237"/>
            <a:ext cx="7854696" cy="4297363"/>
          </a:xfrm>
        </p:spPr>
        <p:txBody>
          <a:bodyPr/>
          <a:lstStyle/>
          <a:p>
            <a:r>
              <a:rPr lang="en-US" sz="2400"/>
              <a:t>“Data-driven apps”</a:t>
            </a:r>
          </a:p>
          <a:p>
            <a:pPr lvl="1"/>
            <a:r>
              <a:rPr lang="en-US" sz="2000"/>
              <a:t>Spellchecker</a:t>
            </a:r>
          </a:p>
          <a:p>
            <a:pPr lvl="1"/>
            <a:r>
              <a:rPr lang="en-US" sz="2000"/>
              <a:t>Machine Translator</a:t>
            </a:r>
          </a:p>
          <a:p>
            <a:r>
              <a:rPr lang="en-US" sz="2400"/>
              <a:t>Interactive visualizations</a:t>
            </a:r>
          </a:p>
          <a:p>
            <a:pPr lvl="1"/>
            <a:r>
              <a:rPr lang="en-US" sz="2000"/>
              <a:t>Google flu application</a:t>
            </a:r>
          </a:p>
          <a:p>
            <a:pPr lvl="1"/>
            <a:r>
              <a:rPr lang="en-US" sz="2000"/>
              <a:t>Global Burden of Disease</a:t>
            </a:r>
          </a:p>
          <a:p>
            <a:r>
              <a:rPr lang="en-US" sz="2400"/>
              <a:t>Online Databases</a:t>
            </a:r>
          </a:p>
          <a:p>
            <a:pPr lvl="1"/>
            <a:r>
              <a:rPr lang="en-US" sz="2000"/>
              <a:t>Enterprise data warehouse</a:t>
            </a:r>
          </a:p>
          <a:p>
            <a:pPr lvl="1"/>
            <a:r>
              <a:rPr lang="en-US" sz="2000"/>
              <a:t>Sloan Digital Sky Survey</a:t>
            </a:r>
          </a:p>
        </p:txBody>
      </p:sp>
      <p:sp>
        <p:nvSpPr>
          <p:cNvPr id="4" name="Date Placeholder 3"/>
          <p:cNvSpPr>
            <a:spLocks noGrp="1"/>
          </p:cNvSpPr>
          <p:nvPr>
            <p:ph type="dt" sz="half" idx="10"/>
          </p:nvPr>
        </p:nvSpPr>
        <p:spPr/>
        <p:txBody>
          <a:bodyPr/>
          <a:lstStyle/>
          <a:p>
            <a:fld id="{7B55FEDD-6FD9-7942-8E57-CDDA6D5C3512}" type="datetime1">
              <a:rPr lang="en-US" smtClean="0"/>
              <a:pPr/>
              <a:t>3/29/22</a:t>
            </a:fld>
            <a:endParaRPr lang="en-US"/>
          </a:p>
        </p:txBody>
      </p:sp>
      <p:sp>
        <p:nvSpPr>
          <p:cNvPr id="5" name="Footer Placeholder 4"/>
          <p:cNvSpPr>
            <a:spLocks noGrp="1"/>
          </p:cNvSpPr>
          <p:nvPr>
            <p:ph type="ftr" sz="quarter" idx="11"/>
          </p:nvPr>
        </p:nvSpPr>
        <p:spPr/>
        <p:txBody>
          <a:bodyPr/>
          <a:lstStyle/>
          <a:p>
            <a:pPr>
              <a:defRPr/>
            </a:pPr>
            <a:r>
              <a:rPr lang="en-US"/>
              <a:t>Bill Howe, UW</a:t>
            </a:r>
            <a:endParaRPr lang="en-US" dirty="0"/>
          </a:p>
        </p:txBody>
      </p:sp>
      <p:sp>
        <p:nvSpPr>
          <p:cNvPr id="6" name="Slide Number Placeholder 5"/>
          <p:cNvSpPr>
            <a:spLocks noGrp="1"/>
          </p:cNvSpPr>
          <p:nvPr>
            <p:ph type="sldNum" sz="quarter" idx="12"/>
          </p:nvPr>
        </p:nvSpPr>
        <p:spPr/>
        <p:txBody>
          <a:bodyPr/>
          <a:lstStyle/>
          <a:p>
            <a:fld id="{A12D6CCC-2396-634D-8A9D-DFA1A30244AA}" type="slidenum">
              <a:rPr lang="en-US"/>
              <a:pPr/>
              <a:t>30</a:t>
            </a:fld>
            <a:endParaRPr lang="en-US"/>
          </a:p>
        </p:txBody>
      </p:sp>
      <p:sp>
        <p:nvSpPr>
          <p:cNvPr id="8" name="TextBox 7"/>
          <p:cNvSpPr txBox="1"/>
          <p:nvPr/>
        </p:nvSpPr>
        <p:spPr>
          <a:xfrm>
            <a:off x="3886200" y="2070014"/>
            <a:ext cx="2362200" cy="369332"/>
          </a:xfrm>
          <a:prstGeom prst="rect">
            <a:avLst/>
          </a:prstGeom>
          <a:noFill/>
        </p:spPr>
        <p:txBody>
          <a:bodyPr wrap="square" rtlCol="0">
            <a:spAutoFit/>
          </a:bodyPr>
          <a:lstStyle/>
          <a:p>
            <a:pPr fontAlgn="base">
              <a:spcBef>
                <a:spcPct val="0"/>
              </a:spcBef>
              <a:spcAft>
                <a:spcPct val="0"/>
              </a:spcAft>
            </a:pPr>
            <a:r>
              <a:rPr lang="en-US">
                <a:solidFill>
                  <a:prstClr val="black"/>
                </a:solidFill>
                <a:latin typeface="Arial" charset="0"/>
                <a:ea typeface="ＭＳ Ｐゴシック" charset="0"/>
                <a:cs typeface="ＭＳ Ｐゴシック" charset="0"/>
              </a:rPr>
              <a:t>(Mike Loukides)</a:t>
            </a:r>
          </a:p>
        </p:txBody>
      </p:sp>
      <p:sp>
        <p:nvSpPr>
          <p:cNvPr id="9" name="TextBox 8"/>
          <p:cNvSpPr txBox="1"/>
          <p:nvPr/>
        </p:nvSpPr>
        <p:spPr>
          <a:xfrm>
            <a:off x="4800600" y="2778542"/>
            <a:ext cx="4261853" cy="3416320"/>
          </a:xfrm>
          <a:prstGeom prst="rect">
            <a:avLst/>
          </a:prstGeom>
          <a:noFill/>
          <a:ln>
            <a:solidFill>
              <a:schemeClr val="accent2"/>
            </a:solidFill>
          </a:ln>
        </p:spPr>
        <p:txBody>
          <a:bodyPr wrap="square" rtlCol="0">
            <a:spAutoFit/>
          </a:bodyPr>
          <a:lstStyle/>
          <a:p>
            <a:pPr fontAlgn="base">
              <a:spcBef>
                <a:spcPct val="0"/>
              </a:spcBef>
              <a:spcAft>
                <a:spcPct val="0"/>
              </a:spcAft>
            </a:pPr>
            <a:r>
              <a:rPr lang="en-US" i="1">
                <a:solidFill>
                  <a:srgbClr val="C0504D"/>
                </a:solidFill>
                <a:latin typeface="Arial" charset="0"/>
                <a:ea typeface="ＭＳ Ｐゴシック" charset="0"/>
                <a:cs typeface="ＭＳ Ｐゴシック" charset="0"/>
              </a:rPr>
              <a:t>Data science is about building data products, not just answering questions</a:t>
            </a:r>
          </a:p>
          <a:p>
            <a:pPr fontAlgn="base">
              <a:spcBef>
                <a:spcPct val="0"/>
              </a:spcBef>
              <a:spcAft>
                <a:spcPct val="0"/>
              </a:spcAft>
            </a:pPr>
            <a:endParaRPr lang="en-US" i="1">
              <a:solidFill>
                <a:srgbClr val="C0504D"/>
              </a:solidFill>
              <a:latin typeface="Arial" charset="0"/>
              <a:ea typeface="ＭＳ Ｐゴシック" charset="0"/>
              <a:cs typeface="ＭＳ Ｐゴシック" charset="0"/>
            </a:endParaRPr>
          </a:p>
          <a:p>
            <a:pPr fontAlgn="base">
              <a:spcBef>
                <a:spcPct val="0"/>
              </a:spcBef>
              <a:spcAft>
                <a:spcPct val="0"/>
              </a:spcAft>
            </a:pPr>
            <a:r>
              <a:rPr lang="en-US" i="1">
                <a:solidFill>
                  <a:srgbClr val="C0504D"/>
                </a:solidFill>
                <a:latin typeface="Arial" charset="0"/>
                <a:ea typeface="ＭＳ Ｐゴシック" charset="0"/>
                <a:cs typeface="ＭＳ Ｐゴシック" charset="0"/>
              </a:rPr>
              <a:t>Data products empower others to use the data.</a:t>
            </a:r>
          </a:p>
          <a:p>
            <a:pPr fontAlgn="base">
              <a:spcBef>
                <a:spcPct val="0"/>
              </a:spcBef>
              <a:spcAft>
                <a:spcPct val="0"/>
              </a:spcAft>
            </a:pPr>
            <a:endParaRPr lang="en-US" i="1">
              <a:solidFill>
                <a:srgbClr val="C0504D"/>
              </a:solidFill>
              <a:latin typeface="Arial" charset="0"/>
              <a:ea typeface="ＭＳ Ｐゴシック" charset="0"/>
              <a:cs typeface="ＭＳ Ｐゴシック" charset="0"/>
            </a:endParaRPr>
          </a:p>
          <a:p>
            <a:pPr fontAlgn="base">
              <a:spcBef>
                <a:spcPct val="0"/>
              </a:spcBef>
              <a:spcAft>
                <a:spcPct val="0"/>
              </a:spcAft>
            </a:pPr>
            <a:r>
              <a:rPr lang="en-US" i="1">
                <a:solidFill>
                  <a:srgbClr val="C0504D"/>
                </a:solidFill>
                <a:latin typeface="Arial" charset="0"/>
                <a:ea typeface="ＭＳ Ｐゴシック" charset="0"/>
                <a:cs typeface="ＭＳ Ｐゴシック" charset="0"/>
              </a:rPr>
              <a:t>May help communicate your results (e.g., Nate Silver’s maps)</a:t>
            </a:r>
          </a:p>
          <a:p>
            <a:pPr fontAlgn="base">
              <a:spcBef>
                <a:spcPct val="0"/>
              </a:spcBef>
              <a:spcAft>
                <a:spcPct val="0"/>
              </a:spcAft>
            </a:pPr>
            <a:endParaRPr lang="en-US" i="1">
              <a:solidFill>
                <a:srgbClr val="C0504D"/>
              </a:solidFill>
              <a:latin typeface="Arial" charset="0"/>
              <a:ea typeface="ＭＳ Ｐゴシック" charset="0"/>
              <a:cs typeface="ＭＳ Ｐゴシック" charset="0"/>
            </a:endParaRPr>
          </a:p>
          <a:p>
            <a:pPr fontAlgn="base">
              <a:spcBef>
                <a:spcPct val="0"/>
              </a:spcBef>
              <a:spcAft>
                <a:spcPct val="0"/>
              </a:spcAft>
            </a:pPr>
            <a:r>
              <a:rPr lang="en-US" i="1">
                <a:solidFill>
                  <a:srgbClr val="C0504D"/>
                </a:solidFill>
                <a:latin typeface="Arial" charset="0"/>
                <a:ea typeface="ＭＳ Ｐゴシック" charset="0"/>
                <a:cs typeface="ＭＳ Ｐゴシック" charset="0"/>
              </a:rPr>
              <a:t>May empower others to do their own analysis </a:t>
            </a:r>
          </a:p>
          <a:p>
            <a:pPr fontAlgn="base">
              <a:spcBef>
                <a:spcPct val="0"/>
              </a:spcBef>
              <a:spcAft>
                <a:spcPct val="0"/>
              </a:spcAft>
            </a:pPr>
            <a:r>
              <a:rPr lang="en-US" i="1">
                <a:solidFill>
                  <a:srgbClr val="C0504D"/>
                </a:solidFill>
                <a:latin typeface="Arial" charset="0"/>
                <a:ea typeface="ＭＳ Ｐゴシック" charset="0"/>
                <a:cs typeface="ＭＳ Ｐゴシック" charset="0"/>
              </a:rPr>
              <a:t>(e.g., Global Burden of Disease)</a:t>
            </a:r>
          </a:p>
        </p:txBody>
      </p:sp>
    </p:spTree>
    <p:extLst>
      <p:ext uri="{BB962C8B-B14F-4D97-AF65-F5344CB8AC3E}">
        <p14:creationId xmlns:p14="http://schemas.microsoft.com/office/powerpoint/2010/main" val="21949361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The Data Scientific Method</a:t>
            </a:r>
          </a:p>
        </p:txBody>
      </p:sp>
      <p:sp>
        <p:nvSpPr>
          <p:cNvPr id="3" name="Content Placeholder 2"/>
          <p:cNvSpPr>
            <a:spLocks noGrp="1"/>
          </p:cNvSpPr>
          <p:nvPr>
            <p:ph idx="1"/>
          </p:nvPr>
        </p:nvSpPr>
        <p:spPr/>
        <p:txBody>
          <a:bodyPr/>
          <a:lstStyle/>
          <a:p>
            <a:r>
              <a:rPr lang="en-US" sz="2800" i="1"/>
              <a:t>Start with a Question</a:t>
            </a:r>
          </a:p>
          <a:p>
            <a:r>
              <a:rPr lang="en-US" sz="2800" i="1"/>
              <a:t>Leverage your current data</a:t>
            </a:r>
          </a:p>
          <a:p>
            <a:r>
              <a:rPr lang="en-US" sz="2800" i="1"/>
              <a:t>Create features and run tests</a:t>
            </a:r>
          </a:p>
          <a:p>
            <a:r>
              <a:rPr lang="en-US" sz="2800" i="1"/>
              <a:t>Analyze the results and draw insights</a:t>
            </a:r>
          </a:p>
          <a:p>
            <a:r>
              <a:rPr lang="en-US" sz="2800" i="1"/>
              <a:t>Let the data frame a conversation</a:t>
            </a:r>
          </a:p>
        </p:txBody>
      </p:sp>
      <p:sp>
        <p:nvSpPr>
          <p:cNvPr id="4" name="Date Placeholder 3"/>
          <p:cNvSpPr>
            <a:spLocks noGrp="1"/>
          </p:cNvSpPr>
          <p:nvPr>
            <p:ph type="dt" sz="half" idx="10"/>
          </p:nvPr>
        </p:nvSpPr>
        <p:spPr/>
        <p:txBody>
          <a:bodyPr/>
          <a:lstStyle/>
          <a:p>
            <a:fld id="{7B55FEDD-6FD9-7942-8E57-CDDA6D5C3512}" type="datetime1">
              <a:rPr lang="en-US" smtClean="0"/>
              <a:t>3/29/22</a:t>
            </a:fld>
            <a:endParaRPr lang="en-US"/>
          </a:p>
        </p:txBody>
      </p:sp>
      <p:sp>
        <p:nvSpPr>
          <p:cNvPr id="5" name="Footer Placeholder 4"/>
          <p:cNvSpPr>
            <a:spLocks noGrp="1"/>
          </p:cNvSpPr>
          <p:nvPr>
            <p:ph type="ftr" sz="quarter" idx="11"/>
          </p:nvPr>
        </p:nvSpPr>
        <p:spPr/>
        <p:txBody>
          <a:bodyPr/>
          <a:lstStyle/>
          <a:p>
            <a:pPr>
              <a:defRPr/>
            </a:pPr>
            <a:r>
              <a:rPr lang="en-US"/>
              <a:t>Bill Howe, UW</a:t>
            </a:r>
            <a:endParaRPr lang="en-US" dirty="0"/>
          </a:p>
        </p:txBody>
      </p:sp>
      <p:sp>
        <p:nvSpPr>
          <p:cNvPr id="6" name="Slide Number Placeholder 5"/>
          <p:cNvSpPr>
            <a:spLocks noGrp="1"/>
          </p:cNvSpPr>
          <p:nvPr>
            <p:ph type="sldNum" sz="quarter" idx="12"/>
          </p:nvPr>
        </p:nvSpPr>
        <p:spPr/>
        <p:txBody>
          <a:bodyPr/>
          <a:lstStyle/>
          <a:p>
            <a:fld id="{A12D6CCC-2396-634D-8A9D-DFA1A30244AA}" type="slidenum">
              <a:rPr lang="en-US"/>
              <a:pPr/>
              <a:t>31</a:t>
            </a:fld>
            <a:endParaRPr lang="en-US"/>
          </a:p>
        </p:txBody>
      </p:sp>
      <p:sp>
        <p:nvSpPr>
          <p:cNvPr id="7" name="TextBox 6"/>
          <p:cNvSpPr txBox="1"/>
          <p:nvPr/>
        </p:nvSpPr>
        <p:spPr>
          <a:xfrm>
            <a:off x="3145169" y="5941497"/>
            <a:ext cx="5375274" cy="369332"/>
          </a:xfrm>
          <a:prstGeom prst="rect">
            <a:avLst/>
          </a:prstGeom>
          <a:noFill/>
        </p:spPr>
        <p:txBody>
          <a:bodyPr wrap="square" rtlCol="0">
            <a:spAutoFit/>
          </a:bodyPr>
          <a:lstStyle/>
          <a:p>
            <a:r>
              <a:rPr lang="en-US"/>
              <a:t>src: DJ Patil, Josh Elman, LeWeb, London, 2012</a:t>
            </a:r>
          </a:p>
        </p:txBody>
      </p:sp>
    </p:spTree>
    <p:extLst>
      <p:ext uri="{BB962C8B-B14F-4D97-AF65-F5344CB8AC3E}">
        <p14:creationId xmlns:p14="http://schemas.microsoft.com/office/powerpoint/2010/main" val="360274733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85800" y="1492469"/>
            <a:ext cx="7854696" cy="4550979"/>
          </a:xfrm>
        </p:spPr>
        <p:txBody>
          <a:bodyPr/>
          <a:lstStyle/>
          <a:p>
            <a:r>
              <a:rPr lang="en-US" dirty="0"/>
              <a:t>Science</a:t>
            </a:r>
          </a:p>
          <a:p>
            <a:pPr lvl="1"/>
            <a:r>
              <a:rPr lang="en-US" dirty="0"/>
              <a:t>Start with a question</a:t>
            </a:r>
          </a:p>
          <a:p>
            <a:r>
              <a:rPr lang="en-US" dirty="0"/>
              <a:t>Data Science </a:t>
            </a:r>
          </a:p>
          <a:p>
            <a:pPr lvl="1"/>
            <a:r>
              <a:rPr lang="en-US" dirty="0"/>
              <a:t>Start with a question</a:t>
            </a:r>
            <a:r>
              <a:rPr lang="en-US" i="1" dirty="0"/>
              <a:t>, and typically some existing data</a:t>
            </a:r>
          </a:p>
          <a:p>
            <a:pPr marL="457200" lvl="1" indent="0">
              <a:buNone/>
            </a:pPr>
            <a:endParaRPr lang="en-US" dirty="0"/>
          </a:p>
          <a:p>
            <a:pPr marL="0" indent="0">
              <a:buNone/>
            </a:pPr>
            <a:r>
              <a:rPr lang="en-US" sz="2400" dirty="0"/>
              <a:t>What are the risks and benefits of these approaches?</a:t>
            </a:r>
          </a:p>
          <a:p>
            <a:pPr marL="0" indent="0">
              <a:buNone/>
            </a:pPr>
            <a:r>
              <a:rPr lang="en-US" sz="2400" dirty="0"/>
              <a:t>Is there always a choice?</a:t>
            </a:r>
          </a:p>
          <a:p>
            <a:pPr marL="0" indent="0">
              <a:buNone/>
            </a:pPr>
            <a:r>
              <a:rPr lang="en-US" sz="2400" dirty="0"/>
              <a:t>Does one subsume the other?</a:t>
            </a:r>
          </a:p>
          <a:p>
            <a:pPr marL="0" indent="0">
              <a:buNone/>
            </a:pPr>
            <a:endParaRPr lang="en-US" sz="2400" dirty="0"/>
          </a:p>
        </p:txBody>
      </p:sp>
      <p:sp>
        <p:nvSpPr>
          <p:cNvPr id="4" name="Date Placeholder 3"/>
          <p:cNvSpPr>
            <a:spLocks noGrp="1"/>
          </p:cNvSpPr>
          <p:nvPr>
            <p:ph type="dt" sz="half" idx="10"/>
          </p:nvPr>
        </p:nvSpPr>
        <p:spPr/>
        <p:txBody>
          <a:bodyPr/>
          <a:lstStyle/>
          <a:p>
            <a:fld id="{7B55FEDD-6FD9-7942-8E57-CDDA6D5C3512}" type="datetime1">
              <a:rPr lang="en-US" smtClean="0"/>
              <a:t>3/29/22</a:t>
            </a:fld>
            <a:endParaRPr lang="en-US"/>
          </a:p>
        </p:txBody>
      </p:sp>
      <p:sp>
        <p:nvSpPr>
          <p:cNvPr id="5" name="Footer Placeholder 4"/>
          <p:cNvSpPr>
            <a:spLocks noGrp="1"/>
          </p:cNvSpPr>
          <p:nvPr>
            <p:ph type="ftr" sz="quarter" idx="11"/>
          </p:nvPr>
        </p:nvSpPr>
        <p:spPr/>
        <p:txBody>
          <a:bodyPr/>
          <a:lstStyle/>
          <a:p>
            <a:pPr>
              <a:defRPr/>
            </a:pPr>
            <a:r>
              <a:rPr lang="en-US"/>
              <a:t>Bill Howe, UW</a:t>
            </a:r>
            <a:endParaRPr lang="en-US" dirty="0"/>
          </a:p>
        </p:txBody>
      </p:sp>
      <p:sp>
        <p:nvSpPr>
          <p:cNvPr id="6" name="Slide Number Placeholder 5"/>
          <p:cNvSpPr>
            <a:spLocks noGrp="1"/>
          </p:cNvSpPr>
          <p:nvPr>
            <p:ph type="sldNum" sz="quarter" idx="12"/>
          </p:nvPr>
        </p:nvSpPr>
        <p:spPr/>
        <p:txBody>
          <a:bodyPr/>
          <a:lstStyle/>
          <a:p>
            <a:fld id="{A12D6CCC-2396-634D-8A9D-DFA1A30244AA}" type="slidenum">
              <a:rPr lang="en-US"/>
              <a:pPr/>
              <a:t>32</a:t>
            </a:fld>
            <a:endParaRPr lang="en-US"/>
          </a:p>
        </p:txBody>
      </p:sp>
      <p:grpSp>
        <p:nvGrpSpPr>
          <p:cNvPr id="9" name="Group 8">
            <a:extLst>
              <a:ext uri="{FF2B5EF4-FFF2-40B4-BE49-F238E27FC236}">
                <a16:creationId xmlns:a16="http://schemas.microsoft.com/office/drawing/2014/main" id="{692D3CA3-9A0C-5F49-A281-37B47A0C66F2}"/>
              </a:ext>
            </a:extLst>
          </p:cNvPr>
          <p:cNvGrpSpPr/>
          <p:nvPr/>
        </p:nvGrpSpPr>
        <p:grpSpPr>
          <a:xfrm>
            <a:off x="5023946" y="336331"/>
            <a:ext cx="3111062" cy="2575035"/>
            <a:chOff x="5023946" y="336331"/>
            <a:chExt cx="3111062" cy="2575035"/>
          </a:xfrm>
        </p:grpSpPr>
        <p:sp>
          <p:nvSpPr>
            <p:cNvPr id="2" name="Oval 1">
              <a:extLst>
                <a:ext uri="{FF2B5EF4-FFF2-40B4-BE49-F238E27FC236}">
                  <a16:creationId xmlns:a16="http://schemas.microsoft.com/office/drawing/2014/main" id="{0A8E23F5-EFF5-324F-A1EF-D9B933876A3B}"/>
                </a:ext>
              </a:extLst>
            </p:cNvPr>
            <p:cNvSpPr/>
            <p:nvPr/>
          </p:nvSpPr>
          <p:spPr>
            <a:xfrm>
              <a:off x="5023946" y="336331"/>
              <a:ext cx="3111062" cy="257503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187D2E16-44B5-A54D-8561-4E86F7E59E35}"/>
                </a:ext>
              </a:extLst>
            </p:cNvPr>
            <p:cNvSpPr/>
            <p:nvPr/>
          </p:nvSpPr>
          <p:spPr>
            <a:xfrm>
              <a:off x="5934951" y="1428203"/>
              <a:ext cx="1979339" cy="109307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Data Science</a:t>
              </a:r>
            </a:p>
          </p:txBody>
        </p:sp>
        <p:sp>
          <p:nvSpPr>
            <p:cNvPr id="8" name="TextBox 7">
              <a:extLst>
                <a:ext uri="{FF2B5EF4-FFF2-40B4-BE49-F238E27FC236}">
                  <a16:creationId xmlns:a16="http://schemas.microsoft.com/office/drawing/2014/main" id="{8B3A2195-CC6B-DA44-9751-3F77380460D7}"/>
                </a:ext>
              </a:extLst>
            </p:cNvPr>
            <p:cNvSpPr txBox="1"/>
            <p:nvPr/>
          </p:nvSpPr>
          <p:spPr>
            <a:xfrm>
              <a:off x="5927834" y="789480"/>
              <a:ext cx="1420249" cy="369332"/>
            </a:xfrm>
            <a:prstGeom prst="rect">
              <a:avLst/>
            </a:prstGeom>
            <a:noFill/>
          </p:spPr>
          <p:txBody>
            <a:bodyPr wrap="square" rtlCol="0">
              <a:spAutoFit/>
            </a:bodyPr>
            <a:lstStyle/>
            <a:p>
              <a:r>
                <a:rPr lang="en-US" dirty="0"/>
                <a:t>Science</a:t>
              </a:r>
            </a:p>
          </p:txBody>
        </p:sp>
      </p:grpSp>
    </p:spTree>
    <p:extLst>
      <p:ext uri="{BB962C8B-B14F-4D97-AF65-F5344CB8AC3E}">
        <p14:creationId xmlns:p14="http://schemas.microsoft.com/office/powerpoint/2010/main" val="2443036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What about “Big Data”?</a:t>
            </a:r>
          </a:p>
        </p:txBody>
      </p:sp>
      <p:sp>
        <p:nvSpPr>
          <p:cNvPr id="8" name="Text Placeholder 7"/>
          <p:cNvSpPr>
            <a:spLocks noGrp="1"/>
          </p:cNvSpPr>
          <p:nvPr>
            <p:ph type="body" idx="1"/>
          </p:nvPr>
        </p:nvSpPr>
        <p:spPr/>
        <p:txBody>
          <a:bodyPr/>
          <a:lstStyle/>
          <a:p>
            <a:endParaRPr lang="en-US"/>
          </a:p>
        </p:txBody>
      </p:sp>
      <p:sp>
        <p:nvSpPr>
          <p:cNvPr id="4" name="Date Placeholder 3"/>
          <p:cNvSpPr>
            <a:spLocks noGrp="1"/>
          </p:cNvSpPr>
          <p:nvPr>
            <p:ph type="dt" sz="half" idx="10"/>
          </p:nvPr>
        </p:nvSpPr>
        <p:spPr/>
        <p:txBody>
          <a:bodyPr/>
          <a:lstStyle/>
          <a:p>
            <a:fld id="{7B55FEDD-6FD9-7942-8E57-CDDA6D5C3512}" type="datetime1">
              <a:rPr lang="en-US" smtClean="0"/>
              <a:pPr/>
              <a:t>3/29/22</a:t>
            </a:fld>
            <a:endParaRPr lang="en-US"/>
          </a:p>
        </p:txBody>
      </p:sp>
      <p:sp>
        <p:nvSpPr>
          <p:cNvPr id="5" name="Footer Placeholder 4"/>
          <p:cNvSpPr>
            <a:spLocks noGrp="1"/>
          </p:cNvSpPr>
          <p:nvPr>
            <p:ph type="ftr" sz="quarter" idx="11"/>
          </p:nvPr>
        </p:nvSpPr>
        <p:spPr/>
        <p:txBody>
          <a:bodyPr/>
          <a:lstStyle/>
          <a:p>
            <a:pPr>
              <a:defRPr/>
            </a:pPr>
            <a:r>
              <a:rPr lang="en-US"/>
              <a:t>Bill Howe, UW</a:t>
            </a:r>
            <a:endParaRPr lang="en-US" dirty="0"/>
          </a:p>
        </p:txBody>
      </p:sp>
      <p:sp>
        <p:nvSpPr>
          <p:cNvPr id="6" name="Slide Number Placeholder 5"/>
          <p:cNvSpPr>
            <a:spLocks noGrp="1"/>
          </p:cNvSpPr>
          <p:nvPr>
            <p:ph type="sldNum" sz="quarter" idx="12"/>
          </p:nvPr>
        </p:nvSpPr>
        <p:spPr/>
        <p:txBody>
          <a:bodyPr/>
          <a:lstStyle/>
          <a:p>
            <a:fld id="{A12D6CCC-2396-634D-8A9D-DFA1A30244AA}" type="slidenum">
              <a:rPr lang="en-US"/>
              <a:pPr/>
              <a:t>33</a:t>
            </a:fld>
            <a:endParaRPr lang="en-US"/>
          </a:p>
        </p:txBody>
      </p:sp>
    </p:spTree>
    <p:extLst>
      <p:ext uri="{BB962C8B-B14F-4D97-AF65-F5344CB8AC3E}">
        <p14:creationId xmlns:p14="http://schemas.microsoft.com/office/powerpoint/2010/main" val="355109951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Big Data vs. Statistics</a:t>
            </a:r>
          </a:p>
        </p:txBody>
      </p:sp>
      <p:sp>
        <p:nvSpPr>
          <p:cNvPr id="3" name="Content Placeholder 2"/>
          <p:cNvSpPr>
            <a:spLocks noGrp="1"/>
          </p:cNvSpPr>
          <p:nvPr>
            <p:ph idx="1"/>
          </p:nvPr>
        </p:nvSpPr>
        <p:spPr/>
        <p:txBody>
          <a:bodyPr/>
          <a:lstStyle/>
          <a:p>
            <a:r>
              <a:rPr lang="en-US" sz="2800"/>
              <a:t>Statistics is about drawing inferences about a population based on the properties of a sample</a:t>
            </a:r>
          </a:p>
          <a:p>
            <a:r>
              <a:rPr lang="en-US" sz="2800"/>
              <a:t>What if we have access to (almost) the entire population?</a:t>
            </a:r>
          </a:p>
          <a:p>
            <a:pPr lvl="1"/>
            <a:r>
              <a:rPr lang="en-US" sz="2400"/>
              <a:t>All the credit card transactions</a:t>
            </a:r>
          </a:p>
          <a:p>
            <a:pPr lvl="1"/>
            <a:r>
              <a:rPr lang="en-US" sz="2400"/>
              <a:t>All the papers</a:t>
            </a:r>
          </a:p>
          <a:p>
            <a:pPr lvl="1"/>
            <a:r>
              <a:rPr lang="en-US" sz="2400"/>
              <a:t>All the clicks</a:t>
            </a:r>
          </a:p>
          <a:p>
            <a:pPr lvl="1"/>
            <a:r>
              <a:rPr lang="en-US" sz="2400"/>
              <a:t>All the photographs</a:t>
            </a:r>
          </a:p>
        </p:txBody>
      </p:sp>
      <p:sp>
        <p:nvSpPr>
          <p:cNvPr id="4" name="Date Placeholder 3"/>
          <p:cNvSpPr>
            <a:spLocks noGrp="1"/>
          </p:cNvSpPr>
          <p:nvPr>
            <p:ph type="dt" sz="half" idx="10"/>
          </p:nvPr>
        </p:nvSpPr>
        <p:spPr/>
        <p:txBody>
          <a:bodyPr/>
          <a:lstStyle/>
          <a:p>
            <a:fld id="{7B55FEDD-6FD9-7942-8E57-CDDA6D5C3512}" type="datetime1">
              <a:rPr lang="en-US" smtClean="0"/>
              <a:pPr/>
              <a:t>3/29/22</a:t>
            </a:fld>
            <a:endParaRPr lang="en-US"/>
          </a:p>
        </p:txBody>
      </p:sp>
      <p:sp>
        <p:nvSpPr>
          <p:cNvPr id="5" name="Footer Placeholder 4"/>
          <p:cNvSpPr>
            <a:spLocks noGrp="1"/>
          </p:cNvSpPr>
          <p:nvPr>
            <p:ph type="ftr" sz="quarter" idx="11"/>
          </p:nvPr>
        </p:nvSpPr>
        <p:spPr/>
        <p:txBody>
          <a:bodyPr/>
          <a:lstStyle/>
          <a:p>
            <a:pPr>
              <a:defRPr/>
            </a:pPr>
            <a:r>
              <a:rPr lang="en-US"/>
              <a:t>Bill Howe, UW</a:t>
            </a:r>
            <a:endParaRPr lang="en-US" dirty="0"/>
          </a:p>
        </p:txBody>
      </p:sp>
      <p:sp>
        <p:nvSpPr>
          <p:cNvPr id="6" name="Slide Number Placeholder 5"/>
          <p:cNvSpPr>
            <a:spLocks noGrp="1"/>
          </p:cNvSpPr>
          <p:nvPr>
            <p:ph type="sldNum" sz="quarter" idx="12"/>
          </p:nvPr>
        </p:nvSpPr>
        <p:spPr/>
        <p:txBody>
          <a:bodyPr/>
          <a:lstStyle/>
          <a:p>
            <a:fld id="{A12D6CCC-2396-634D-8A9D-DFA1A30244AA}" type="slidenum">
              <a:rPr lang="en-US"/>
              <a:pPr/>
              <a:t>34</a:t>
            </a:fld>
            <a:endParaRPr lang="en-US"/>
          </a:p>
        </p:txBody>
      </p:sp>
    </p:spTree>
    <p:extLst>
      <p:ext uri="{BB962C8B-B14F-4D97-AF65-F5344CB8AC3E}">
        <p14:creationId xmlns:p14="http://schemas.microsoft.com/office/powerpoint/2010/main" val="36413100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sz="3200" dirty="0"/>
              <a:t>What about Big Data?</a:t>
            </a:r>
          </a:p>
        </p:txBody>
      </p:sp>
      <p:sp>
        <p:nvSpPr>
          <p:cNvPr id="3" name="Date Placeholder 2"/>
          <p:cNvSpPr>
            <a:spLocks noGrp="1"/>
          </p:cNvSpPr>
          <p:nvPr>
            <p:ph type="dt" sz="half" idx="10"/>
          </p:nvPr>
        </p:nvSpPr>
        <p:spPr/>
        <p:txBody>
          <a:bodyPr/>
          <a:lstStyle/>
          <a:p>
            <a:fld id="{5FAD730A-05AE-A044-8CC4-DF62E469CCCB}" type="datetime1">
              <a:rPr lang="en-US"/>
              <a:t>3/29/22</a:t>
            </a:fld>
            <a:endParaRPr lang="en-US"/>
          </a:p>
        </p:txBody>
      </p:sp>
      <p:sp>
        <p:nvSpPr>
          <p:cNvPr id="4" name="Footer Placeholder 3"/>
          <p:cNvSpPr>
            <a:spLocks noGrp="1"/>
          </p:cNvSpPr>
          <p:nvPr>
            <p:ph type="ftr" sz="quarter" idx="11"/>
          </p:nvPr>
        </p:nvSpPr>
        <p:spPr/>
        <p:txBody>
          <a:bodyPr/>
          <a:lstStyle/>
          <a:p>
            <a:pPr>
              <a:defRPr/>
            </a:pPr>
            <a:r>
              <a:rPr lang="en-US"/>
              <a:t>Bill Howe, Data Science, Autumn 2012</a:t>
            </a:r>
          </a:p>
        </p:txBody>
      </p:sp>
      <p:sp>
        <p:nvSpPr>
          <p:cNvPr id="5" name="Slide Number Placeholder 4"/>
          <p:cNvSpPr>
            <a:spLocks noGrp="1"/>
          </p:cNvSpPr>
          <p:nvPr>
            <p:ph type="sldNum" sz="quarter" idx="12"/>
          </p:nvPr>
        </p:nvSpPr>
        <p:spPr/>
        <p:txBody>
          <a:bodyPr/>
          <a:lstStyle/>
          <a:p>
            <a:fld id="{707BE93F-5C7A-5B41-A729-CD25FF97C964}" type="slidenum">
              <a:rPr lang="en-US"/>
              <a:pPr/>
              <a:t>35</a:t>
            </a:fld>
            <a:endParaRPr lang="en-US"/>
          </a:p>
        </p:txBody>
      </p:sp>
      <p:sp>
        <p:nvSpPr>
          <p:cNvPr id="6" name="Rectangle 5"/>
          <p:cNvSpPr/>
          <p:nvPr/>
        </p:nvSpPr>
        <p:spPr>
          <a:xfrm>
            <a:off x="581526" y="5894685"/>
            <a:ext cx="6809874" cy="307777"/>
          </a:xfrm>
          <a:prstGeom prst="rect">
            <a:avLst/>
          </a:prstGeom>
        </p:spPr>
        <p:txBody>
          <a:bodyPr wrap="square">
            <a:spAutoFit/>
          </a:bodyPr>
          <a:lstStyle/>
          <a:p>
            <a:r>
              <a:rPr lang="en-US" sz="1400"/>
              <a:t>http://www-stat.stanford.edu/~ckirby/brad/papers/2005BayesFreqSci.pdf</a:t>
            </a:r>
          </a:p>
        </p:txBody>
      </p:sp>
      <p:sp>
        <p:nvSpPr>
          <p:cNvPr id="7" name="Rectangle 6"/>
          <p:cNvSpPr/>
          <p:nvPr/>
        </p:nvSpPr>
        <p:spPr>
          <a:xfrm>
            <a:off x="735264" y="1978362"/>
            <a:ext cx="7162800" cy="707886"/>
          </a:xfrm>
          <a:prstGeom prst="rect">
            <a:avLst/>
          </a:prstGeom>
        </p:spPr>
        <p:txBody>
          <a:bodyPr wrap="square">
            <a:spAutoFit/>
          </a:bodyPr>
          <a:lstStyle/>
          <a:p>
            <a:r>
              <a:rPr lang="en-US" sz="2000" dirty="0"/>
              <a:t>“Classical statistics was fashioned for small problems, a few hundred data points at most, a few parameters.”</a:t>
            </a:r>
          </a:p>
        </p:txBody>
      </p:sp>
      <p:sp>
        <p:nvSpPr>
          <p:cNvPr id="8" name="Rectangle 7"/>
          <p:cNvSpPr/>
          <p:nvPr/>
        </p:nvSpPr>
        <p:spPr>
          <a:xfrm>
            <a:off x="735264" y="3191470"/>
            <a:ext cx="7696199" cy="1015663"/>
          </a:xfrm>
          <a:prstGeom prst="rect">
            <a:avLst/>
          </a:prstGeom>
        </p:spPr>
        <p:txBody>
          <a:bodyPr wrap="square">
            <a:spAutoFit/>
          </a:bodyPr>
          <a:lstStyle/>
          <a:p>
            <a:r>
              <a:rPr lang="en-US" sz="2000"/>
              <a:t>“The bottom line is that we have entered an era of massive scientiﬁc data collection, with a demand for answers to large-scale inference problems that lie beyond the scope of classical statistics.”</a:t>
            </a:r>
          </a:p>
        </p:txBody>
      </p:sp>
      <p:sp>
        <p:nvSpPr>
          <p:cNvPr id="9" name="Rectangle 8"/>
          <p:cNvSpPr/>
          <p:nvPr/>
        </p:nvSpPr>
        <p:spPr>
          <a:xfrm>
            <a:off x="735264" y="5181600"/>
            <a:ext cx="6248400" cy="646331"/>
          </a:xfrm>
          <a:prstGeom prst="rect">
            <a:avLst/>
          </a:prstGeom>
        </p:spPr>
        <p:txBody>
          <a:bodyPr wrap="square">
            <a:spAutoFit/>
          </a:bodyPr>
          <a:lstStyle/>
          <a:p>
            <a:r>
              <a:rPr lang="en-US"/>
              <a:t>Bradley Efron, </a:t>
            </a:r>
          </a:p>
          <a:p>
            <a:r>
              <a:rPr lang="en-US"/>
              <a:t>Bayesians, Frequentists, and Scientists</a:t>
            </a:r>
          </a:p>
        </p:txBody>
      </p:sp>
    </p:spTree>
    <p:extLst>
      <p:ext uri="{BB962C8B-B14F-4D97-AF65-F5344CB8AC3E}">
        <p14:creationId xmlns:p14="http://schemas.microsoft.com/office/powerpoint/2010/main" val="69016877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5FAD730A-05AE-A044-8CC4-DF62E469CCCB}" type="datetime1">
              <a:rPr lang="en-US"/>
              <a:t>3/29/22</a:t>
            </a:fld>
            <a:endParaRPr lang="en-US"/>
          </a:p>
        </p:txBody>
      </p:sp>
      <p:sp>
        <p:nvSpPr>
          <p:cNvPr id="4" name="Footer Placeholder 3"/>
          <p:cNvSpPr>
            <a:spLocks noGrp="1"/>
          </p:cNvSpPr>
          <p:nvPr>
            <p:ph type="ftr" sz="quarter" idx="11"/>
          </p:nvPr>
        </p:nvSpPr>
        <p:spPr/>
        <p:txBody>
          <a:bodyPr/>
          <a:lstStyle/>
          <a:p>
            <a:pPr>
              <a:defRPr/>
            </a:pPr>
            <a:r>
              <a:rPr lang="en-US"/>
              <a:t>Bill Howe, UW</a:t>
            </a:r>
          </a:p>
        </p:txBody>
      </p:sp>
      <p:sp>
        <p:nvSpPr>
          <p:cNvPr id="5" name="Slide Number Placeholder 4"/>
          <p:cNvSpPr>
            <a:spLocks noGrp="1"/>
          </p:cNvSpPr>
          <p:nvPr>
            <p:ph type="sldNum" sz="quarter" idx="12"/>
          </p:nvPr>
        </p:nvSpPr>
        <p:spPr/>
        <p:txBody>
          <a:bodyPr/>
          <a:lstStyle/>
          <a:p>
            <a:fld id="{707BE93F-5C7A-5B41-A729-CD25FF97C964}" type="slidenum">
              <a:rPr lang="en-US"/>
              <a:pPr/>
              <a:t>36</a:t>
            </a:fld>
            <a:endParaRPr lang="en-US"/>
          </a:p>
        </p:txBody>
      </p:sp>
      <p:pic>
        <p:nvPicPr>
          <p:cNvPr id="6" name="Picture 5"/>
          <p:cNvPicPr>
            <a:picLocks noChangeAspect="1"/>
          </p:cNvPicPr>
          <p:nvPr/>
        </p:nvPicPr>
        <p:blipFill>
          <a:blip r:embed="rId2"/>
          <a:stretch>
            <a:fillRect/>
          </a:stretch>
        </p:blipFill>
        <p:spPr>
          <a:xfrm>
            <a:off x="1368926" y="838200"/>
            <a:ext cx="6350000" cy="4762500"/>
          </a:xfrm>
          <a:prstGeom prst="rect">
            <a:avLst/>
          </a:prstGeom>
        </p:spPr>
      </p:pic>
    </p:spTree>
    <p:extLst>
      <p:ext uri="{BB962C8B-B14F-4D97-AF65-F5344CB8AC3E}">
        <p14:creationId xmlns:p14="http://schemas.microsoft.com/office/powerpoint/2010/main" val="28896232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Positive Correlations</a:t>
            </a:r>
          </a:p>
        </p:txBody>
      </p:sp>
      <p:sp>
        <p:nvSpPr>
          <p:cNvPr id="7" name="Content Placeholder 6"/>
          <p:cNvSpPr>
            <a:spLocks noGrp="1"/>
          </p:cNvSpPr>
          <p:nvPr>
            <p:ph idx="1"/>
          </p:nvPr>
        </p:nvSpPr>
        <p:spPr/>
        <p:txBody>
          <a:bodyPr/>
          <a:lstStyle/>
          <a:p>
            <a:r>
              <a:rPr lang="en-US"/>
              <a:t>Number of police officers and number of crimes (Glass &amp; Hopkins, 1996)</a:t>
            </a:r>
          </a:p>
          <a:p>
            <a:r>
              <a:rPr lang="en-US"/>
              <a:t>Amount of ice cream sold and deaths by drownings </a:t>
            </a:r>
            <a:r>
              <a:rPr lang="nl-NL"/>
              <a:t>(Moore, 1993)</a:t>
            </a:r>
          </a:p>
          <a:p>
            <a:r>
              <a:rPr lang="nl-NL"/>
              <a:t>Stork sightings and population increase</a:t>
            </a:r>
          </a:p>
          <a:p>
            <a:pPr marL="0" indent="0">
              <a:buNone/>
            </a:pPr>
            <a:r>
              <a:rPr lang="nl-NL"/>
              <a:t> (Box, Hunter, Hunter, 1978)</a:t>
            </a:r>
            <a:endParaRPr lang="en-US"/>
          </a:p>
        </p:txBody>
      </p:sp>
      <p:sp>
        <p:nvSpPr>
          <p:cNvPr id="3" name="Date Placeholder 2"/>
          <p:cNvSpPr>
            <a:spLocks noGrp="1"/>
          </p:cNvSpPr>
          <p:nvPr>
            <p:ph type="dt" sz="half" idx="10"/>
          </p:nvPr>
        </p:nvSpPr>
        <p:spPr/>
        <p:txBody>
          <a:bodyPr/>
          <a:lstStyle/>
          <a:p>
            <a:fld id="{5FAD730A-05AE-A044-8CC4-DF62E469CCCB}" type="datetime1">
              <a:rPr lang="en-US"/>
              <a:t>3/29/22</a:t>
            </a:fld>
            <a:endParaRPr lang="en-US"/>
          </a:p>
        </p:txBody>
      </p:sp>
      <p:sp>
        <p:nvSpPr>
          <p:cNvPr id="4" name="Footer Placeholder 3"/>
          <p:cNvSpPr>
            <a:spLocks noGrp="1"/>
          </p:cNvSpPr>
          <p:nvPr>
            <p:ph type="ftr" sz="quarter" idx="11"/>
          </p:nvPr>
        </p:nvSpPr>
        <p:spPr/>
        <p:txBody>
          <a:bodyPr/>
          <a:lstStyle/>
          <a:p>
            <a:pPr>
              <a:defRPr/>
            </a:pPr>
            <a:r>
              <a:rPr lang="en-US"/>
              <a:t>Bill Howe, UW</a:t>
            </a:r>
          </a:p>
        </p:txBody>
      </p:sp>
      <p:sp>
        <p:nvSpPr>
          <p:cNvPr id="5" name="Slide Number Placeholder 4"/>
          <p:cNvSpPr>
            <a:spLocks noGrp="1"/>
          </p:cNvSpPr>
          <p:nvPr>
            <p:ph type="sldNum" sz="quarter" idx="12"/>
          </p:nvPr>
        </p:nvSpPr>
        <p:spPr/>
        <p:txBody>
          <a:bodyPr/>
          <a:lstStyle/>
          <a:p>
            <a:fld id="{707BE93F-5C7A-5B41-A729-CD25FF97C964}" type="slidenum">
              <a:rPr lang="en-US"/>
              <a:pPr/>
              <a:t>37</a:t>
            </a:fld>
            <a:endParaRPr lang="en-US"/>
          </a:p>
        </p:txBody>
      </p:sp>
    </p:spTree>
    <p:extLst>
      <p:ext uri="{BB962C8B-B14F-4D97-AF65-F5344CB8AC3E}">
        <p14:creationId xmlns:p14="http://schemas.microsoft.com/office/powerpoint/2010/main" val="13944332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a:t>The “curse” of Big Data?</a:t>
            </a:r>
          </a:p>
        </p:txBody>
      </p:sp>
      <p:sp>
        <p:nvSpPr>
          <p:cNvPr id="4" name="Date Placeholder 3"/>
          <p:cNvSpPr>
            <a:spLocks noGrp="1"/>
          </p:cNvSpPr>
          <p:nvPr>
            <p:ph type="dt" sz="half" idx="10"/>
          </p:nvPr>
        </p:nvSpPr>
        <p:spPr/>
        <p:txBody>
          <a:bodyPr/>
          <a:lstStyle/>
          <a:p>
            <a:fld id="{EB55BD4A-5E58-A445-97ED-31E8F1534B1D}" type="datetime1">
              <a:rPr lang="en-US"/>
              <a:t>3/29/22</a:t>
            </a:fld>
            <a:endParaRPr lang="en-US"/>
          </a:p>
        </p:txBody>
      </p:sp>
      <p:sp>
        <p:nvSpPr>
          <p:cNvPr id="5" name="Footer Placeholder 4"/>
          <p:cNvSpPr>
            <a:spLocks noGrp="1"/>
          </p:cNvSpPr>
          <p:nvPr>
            <p:ph type="ftr" sz="quarter" idx="11"/>
          </p:nvPr>
        </p:nvSpPr>
        <p:spPr/>
        <p:txBody>
          <a:bodyPr/>
          <a:lstStyle/>
          <a:p>
            <a:pPr>
              <a:defRPr/>
            </a:pPr>
            <a:r>
              <a:rPr lang="en-US"/>
              <a:t>Bill Howe, Data Science, Autumn 2012</a:t>
            </a:r>
          </a:p>
        </p:txBody>
      </p:sp>
      <p:sp>
        <p:nvSpPr>
          <p:cNvPr id="6" name="Slide Number Placeholder 5"/>
          <p:cNvSpPr>
            <a:spLocks noGrp="1"/>
          </p:cNvSpPr>
          <p:nvPr>
            <p:ph type="sldNum" sz="quarter" idx="12"/>
          </p:nvPr>
        </p:nvSpPr>
        <p:spPr/>
        <p:txBody>
          <a:bodyPr/>
          <a:lstStyle/>
          <a:p>
            <a:fld id="{692883AC-E72C-294B-86D2-A63D5043FD85}" type="slidenum">
              <a:rPr lang="en-US"/>
              <a:pPr/>
              <a:t>38</a:t>
            </a:fld>
            <a:endParaRPr lang="en-US"/>
          </a:p>
        </p:txBody>
      </p:sp>
      <p:sp>
        <p:nvSpPr>
          <p:cNvPr id="9" name="Rectangle 8"/>
          <p:cNvSpPr/>
          <p:nvPr/>
        </p:nvSpPr>
        <p:spPr>
          <a:xfrm>
            <a:off x="1295400" y="5774561"/>
            <a:ext cx="6857999" cy="369332"/>
          </a:xfrm>
          <a:prstGeom prst="rect">
            <a:avLst/>
          </a:prstGeom>
        </p:spPr>
        <p:txBody>
          <a:bodyPr wrap="square">
            <a:spAutoFit/>
          </a:bodyPr>
          <a:lstStyle/>
          <a:p>
            <a:r>
              <a:rPr lang="en-US"/>
              <a:t>http://www.analyticbridge.com/profiles/blogs/the-curse-of-big-data</a:t>
            </a:r>
          </a:p>
        </p:txBody>
      </p:sp>
      <p:sp>
        <p:nvSpPr>
          <p:cNvPr id="10" name="Rectangle 9"/>
          <p:cNvSpPr/>
          <p:nvPr/>
        </p:nvSpPr>
        <p:spPr>
          <a:xfrm>
            <a:off x="1066800" y="2743200"/>
            <a:ext cx="6553199" cy="1200329"/>
          </a:xfrm>
          <a:prstGeom prst="rect">
            <a:avLst/>
          </a:prstGeom>
        </p:spPr>
        <p:txBody>
          <a:bodyPr wrap="square">
            <a:spAutoFit/>
          </a:bodyPr>
          <a:lstStyle/>
          <a:p>
            <a:r>
              <a:rPr lang="en-US"/>
              <a:t>“…the curse of big data is the fact that when you search for patterns in very, very large data sets with billions or trillions of data points and thousands of metrics, you are bound to identify coincidences that have no predictive power.”</a:t>
            </a:r>
          </a:p>
        </p:txBody>
      </p:sp>
      <p:sp>
        <p:nvSpPr>
          <p:cNvPr id="11" name="Rectangle 10"/>
          <p:cNvSpPr/>
          <p:nvPr/>
        </p:nvSpPr>
        <p:spPr>
          <a:xfrm>
            <a:off x="4724400" y="4267200"/>
            <a:ext cx="1938201" cy="369332"/>
          </a:xfrm>
          <a:prstGeom prst="rect">
            <a:avLst/>
          </a:prstGeom>
        </p:spPr>
        <p:txBody>
          <a:bodyPr wrap="none">
            <a:spAutoFit/>
          </a:bodyPr>
          <a:lstStyle/>
          <a:p>
            <a:r>
              <a:rPr lang="en-US"/>
              <a:t>Vincent Granville</a:t>
            </a:r>
          </a:p>
        </p:txBody>
      </p:sp>
    </p:spTree>
    <p:extLst>
      <p:ext uri="{BB962C8B-B14F-4D97-AF65-F5344CB8AC3E}">
        <p14:creationId xmlns:p14="http://schemas.microsoft.com/office/powerpoint/2010/main" val="320307696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Vincent Granville’s Example</a:t>
            </a:r>
          </a:p>
        </p:txBody>
      </p:sp>
      <p:sp>
        <p:nvSpPr>
          <p:cNvPr id="3" name="Content Placeholder 2"/>
          <p:cNvSpPr>
            <a:spLocks noGrp="1"/>
          </p:cNvSpPr>
          <p:nvPr>
            <p:ph idx="1"/>
          </p:nvPr>
        </p:nvSpPr>
        <p:spPr/>
        <p:txBody>
          <a:bodyPr/>
          <a:lstStyle/>
          <a:p>
            <a:r>
              <a:rPr lang="en-US"/>
              <a:t>Consider stock prices for 500 companies over a 1-month period</a:t>
            </a:r>
          </a:p>
          <a:p>
            <a:r>
              <a:rPr lang="en-US"/>
              <a:t>Check for correlations in all pairs</a:t>
            </a:r>
          </a:p>
        </p:txBody>
      </p:sp>
      <p:sp>
        <p:nvSpPr>
          <p:cNvPr id="4" name="Date Placeholder 3"/>
          <p:cNvSpPr>
            <a:spLocks noGrp="1"/>
          </p:cNvSpPr>
          <p:nvPr>
            <p:ph type="dt" sz="half" idx="10"/>
          </p:nvPr>
        </p:nvSpPr>
        <p:spPr/>
        <p:txBody>
          <a:bodyPr/>
          <a:lstStyle/>
          <a:p>
            <a:fld id="{C9A95E4C-AF23-CE49-AB06-9E0E679776B1}" type="datetime1">
              <a:rPr lang="en-US"/>
              <a:t>3/29/22</a:t>
            </a:fld>
            <a:endParaRPr lang="en-US"/>
          </a:p>
        </p:txBody>
      </p:sp>
      <p:sp>
        <p:nvSpPr>
          <p:cNvPr id="5" name="Footer Placeholder 4"/>
          <p:cNvSpPr>
            <a:spLocks noGrp="1"/>
          </p:cNvSpPr>
          <p:nvPr>
            <p:ph type="ftr" sz="quarter" idx="11"/>
          </p:nvPr>
        </p:nvSpPr>
        <p:spPr/>
        <p:txBody>
          <a:bodyPr/>
          <a:lstStyle/>
          <a:p>
            <a:pPr>
              <a:defRPr/>
            </a:pPr>
            <a:r>
              <a:rPr lang="en-US"/>
              <a:t>Bill Howe, UW</a:t>
            </a:r>
            <a:endParaRPr lang="en-US" dirty="0"/>
          </a:p>
        </p:txBody>
      </p:sp>
      <p:sp>
        <p:nvSpPr>
          <p:cNvPr id="6" name="Slide Number Placeholder 5"/>
          <p:cNvSpPr>
            <a:spLocks noGrp="1"/>
          </p:cNvSpPr>
          <p:nvPr>
            <p:ph type="sldNum" sz="quarter" idx="12"/>
          </p:nvPr>
        </p:nvSpPr>
        <p:spPr/>
        <p:txBody>
          <a:bodyPr/>
          <a:lstStyle/>
          <a:p>
            <a:fld id="{A12D6CCC-2396-634D-8A9D-DFA1A30244AA}" type="slidenum">
              <a:rPr lang="en-US"/>
              <a:pPr/>
              <a:t>39</a:t>
            </a:fld>
            <a:endParaRPr lang="en-US"/>
          </a:p>
        </p:txBody>
      </p:sp>
    </p:spTree>
    <p:extLst>
      <p:ext uri="{BB962C8B-B14F-4D97-AF65-F5344CB8AC3E}">
        <p14:creationId xmlns:p14="http://schemas.microsoft.com/office/powerpoint/2010/main" val="26580674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Lab Assignments</a:t>
            </a:r>
          </a:p>
        </p:txBody>
      </p:sp>
      <p:sp>
        <p:nvSpPr>
          <p:cNvPr id="3" name="Content Placeholder 2"/>
          <p:cNvSpPr>
            <a:spLocks noGrp="1"/>
          </p:cNvSpPr>
          <p:nvPr>
            <p:ph idx="1"/>
          </p:nvPr>
        </p:nvSpPr>
        <p:spPr>
          <a:xfrm>
            <a:off x="564614" y="1676400"/>
            <a:ext cx="9273447" cy="4297363"/>
          </a:xfrm>
        </p:spPr>
        <p:txBody>
          <a:bodyPr/>
          <a:lstStyle/>
          <a:p>
            <a:pPr marL="457200" indent="-457200">
              <a:buFont typeface="+mj-lt"/>
              <a:buAutoNum type="arabicPeriod"/>
            </a:pPr>
            <a:r>
              <a:rPr lang="en-US" sz="2000" dirty="0"/>
              <a:t>Twitter (Python, data wrangling) </a:t>
            </a:r>
          </a:p>
          <a:p>
            <a:pPr marL="457200" indent="-457200">
              <a:buFont typeface="+mj-lt"/>
              <a:buAutoNum type="arabicPeriod"/>
            </a:pPr>
            <a:r>
              <a:rPr lang="en-US" sz="2000" dirty="0"/>
              <a:t>MapReduce Algorithm Design (Python, MapReduce)</a:t>
            </a:r>
          </a:p>
          <a:p>
            <a:pPr marL="457200" indent="-457200">
              <a:buFont typeface="+mj-lt"/>
              <a:buAutoNum type="arabicPeriod"/>
            </a:pPr>
            <a:r>
              <a:rPr lang="en-US" sz="2000" dirty="0"/>
              <a:t>Spark (optional; requires AWS account, SQL, Spark)</a:t>
            </a:r>
          </a:p>
          <a:p>
            <a:pPr marL="457200" indent="-457200">
              <a:buFont typeface="+mj-lt"/>
              <a:buAutoNum type="arabicPeriod"/>
            </a:pPr>
            <a:r>
              <a:rPr lang="en-US" sz="2000" dirty="0"/>
              <a:t>Neural Networks from scratch (Python)</a:t>
            </a:r>
          </a:p>
          <a:p>
            <a:pPr marL="457200" indent="-457200">
              <a:buFont typeface="+mj-lt"/>
              <a:buAutoNum type="arabicPeriod"/>
            </a:pPr>
            <a:r>
              <a:rPr lang="en-US" sz="2000" dirty="0"/>
              <a:t>NN Text Classification (Python, </a:t>
            </a:r>
            <a:r>
              <a:rPr lang="en-US" sz="2000" dirty="0" err="1"/>
              <a:t>sklearn</a:t>
            </a:r>
            <a:r>
              <a:rPr lang="en-US" sz="2000" dirty="0"/>
              <a:t>, Universal Sentence Embedder)</a:t>
            </a:r>
          </a:p>
          <a:p>
            <a:pPr marL="457200" indent="-457200">
              <a:buFont typeface="+mj-lt"/>
              <a:buAutoNum type="arabicPeriod"/>
            </a:pPr>
            <a:r>
              <a:rPr lang="en-US" sz="2000" dirty="0"/>
              <a:t>NN Image Classification (Python, </a:t>
            </a:r>
            <a:r>
              <a:rPr lang="en-US" sz="2000" dirty="0" err="1"/>
              <a:t>Keras</a:t>
            </a:r>
            <a:r>
              <a:rPr lang="en-US" sz="2000" dirty="0"/>
              <a:t>, </a:t>
            </a:r>
            <a:r>
              <a:rPr lang="en-US" sz="2000" dirty="0" err="1"/>
              <a:t>Tensorflow</a:t>
            </a:r>
            <a:r>
              <a:rPr lang="en-US" sz="2000" dirty="0"/>
              <a:t>)</a:t>
            </a:r>
          </a:p>
          <a:p>
            <a:pPr marL="457200" indent="-457200">
              <a:buFont typeface="+mj-lt"/>
              <a:buAutoNum type="arabicPeriod"/>
            </a:pPr>
            <a:r>
              <a:rPr lang="en-US" sz="2000" dirty="0"/>
              <a:t>Randomized Response exercise (we may skip this)</a:t>
            </a:r>
          </a:p>
          <a:p>
            <a:pPr marL="457200" indent="-457200">
              <a:buFont typeface="+mj-lt"/>
              <a:buAutoNum type="arabicPeriod"/>
            </a:pPr>
            <a:r>
              <a:rPr lang="en-US" sz="2000" dirty="0"/>
              <a:t>Fair Machine Learning (Python, Microsoft’s </a:t>
            </a:r>
            <a:r>
              <a:rPr lang="en-US" sz="2000" dirty="0" err="1"/>
              <a:t>FairLearn</a:t>
            </a:r>
            <a:r>
              <a:rPr lang="en-US" sz="2000" dirty="0"/>
              <a:t>, IBM 360 Fairness)</a:t>
            </a:r>
          </a:p>
          <a:p>
            <a:pPr marL="457200" indent="-457200">
              <a:buFont typeface="+mj-lt"/>
              <a:buAutoNum type="arabicPeriod"/>
            </a:pPr>
            <a:r>
              <a:rPr lang="en-US" sz="2000" dirty="0"/>
              <a:t>Design a visualization (your choice; Python recommended)</a:t>
            </a:r>
          </a:p>
          <a:p>
            <a:pPr marL="457200" indent="-457200">
              <a:buFont typeface="+mj-lt"/>
              <a:buAutoNum type="arabicPeriod"/>
            </a:pPr>
            <a:r>
              <a:rPr lang="en-US" sz="2000" dirty="0"/>
              <a:t>Lightning Talk (live session) + Practice Talk (peer review)</a:t>
            </a:r>
          </a:p>
          <a:p>
            <a:pPr marL="457200" indent="-457200">
              <a:buFont typeface="+mj-lt"/>
              <a:buAutoNum type="arabicPeriod"/>
            </a:pPr>
            <a:endParaRPr lang="en-US" sz="2000" dirty="0">
              <a:solidFill>
                <a:srgbClr val="051FF2"/>
              </a:solidFill>
            </a:endParaRPr>
          </a:p>
          <a:p>
            <a:pPr marL="457200" indent="-457200">
              <a:buFont typeface="+mj-lt"/>
              <a:buAutoNum type="arabicPeriod"/>
            </a:pPr>
            <a:endParaRPr lang="en-US" sz="2000" dirty="0">
              <a:solidFill>
                <a:srgbClr val="051FF2"/>
              </a:solidFill>
            </a:endParaRPr>
          </a:p>
        </p:txBody>
      </p:sp>
      <p:sp>
        <p:nvSpPr>
          <p:cNvPr id="4" name="Date Placeholder 3"/>
          <p:cNvSpPr>
            <a:spLocks noGrp="1"/>
          </p:cNvSpPr>
          <p:nvPr>
            <p:ph type="dt" sz="half" idx="10"/>
          </p:nvPr>
        </p:nvSpPr>
        <p:spPr/>
        <p:txBody>
          <a:bodyPr/>
          <a:lstStyle/>
          <a:p>
            <a:fld id="{7B55FEDD-6FD9-7942-8E57-CDDA6D5C3512}" type="datetime1">
              <a:rPr lang="en-US" smtClean="0"/>
              <a:pPr/>
              <a:t>3/29/22</a:t>
            </a:fld>
            <a:endParaRPr lang="en-US"/>
          </a:p>
        </p:txBody>
      </p:sp>
      <p:sp>
        <p:nvSpPr>
          <p:cNvPr id="5" name="Footer Placeholder 4"/>
          <p:cNvSpPr>
            <a:spLocks noGrp="1"/>
          </p:cNvSpPr>
          <p:nvPr>
            <p:ph type="ftr" sz="quarter" idx="11"/>
          </p:nvPr>
        </p:nvSpPr>
        <p:spPr/>
        <p:txBody>
          <a:bodyPr/>
          <a:lstStyle/>
          <a:p>
            <a:pPr>
              <a:defRPr/>
            </a:pPr>
            <a:r>
              <a:rPr lang="en-US"/>
              <a:t>Bill Howe, UW</a:t>
            </a:r>
            <a:endParaRPr lang="en-US" dirty="0"/>
          </a:p>
        </p:txBody>
      </p:sp>
      <p:sp>
        <p:nvSpPr>
          <p:cNvPr id="6" name="Slide Number Placeholder 5"/>
          <p:cNvSpPr>
            <a:spLocks noGrp="1"/>
          </p:cNvSpPr>
          <p:nvPr>
            <p:ph type="sldNum" sz="quarter" idx="12"/>
          </p:nvPr>
        </p:nvSpPr>
        <p:spPr/>
        <p:txBody>
          <a:bodyPr/>
          <a:lstStyle/>
          <a:p>
            <a:fld id="{A12D6CCC-2396-634D-8A9D-DFA1A30244AA}" type="slidenum">
              <a:rPr lang="en-US"/>
              <a:pPr/>
              <a:t>4</a:t>
            </a:fld>
            <a:endParaRPr lang="en-US"/>
          </a:p>
        </p:txBody>
      </p:sp>
    </p:spTree>
    <p:extLst>
      <p:ext uri="{BB962C8B-B14F-4D97-AF65-F5344CB8AC3E}">
        <p14:creationId xmlns:p14="http://schemas.microsoft.com/office/powerpoint/2010/main" val="376316978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C9A95E4C-AF23-CE49-AB06-9E0E679776B1}" type="datetime1">
              <a:rPr lang="en-US"/>
              <a:t>3/29/22</a:t>
            </a:fld>
            <a:endParaRPr lang="en-US"/>
          </a:p>
        </p:txBody>
      </p:sp>
      <p:sp>
        <p:nvSpPr>
          <p:cNvPr id="5" name="Footer Placeholder 4"/>
          <p:cNvSpPr>
            <a:spLocks noGrp="1"/>
          </p:cNvSpPr>
          <p:nvPr>
            <p:ph type="ftr" sz="quarter" idx="11"/>
          </p:nvPr>
        </p:nvSpPr>
        <p:spPr/>
        <p:txBody>
          <a:bodyPr/>
          <a:lstStyle/>
          <a:p>
            <a:pPr>
              <a:defRPr/>
            </a:pPr>
            <a:r>
              <a:rPr lang="en-US"/>
              <a:t>Bill Howe, UW</a:t>
            </a:r>
            <a:endParaRPr lang="en-US" dirty="0"/>
          </a:p>
        </p:txBody>
      </p:sp>
      <p:sp>
        <p:nvSpPr>
          <p:cNvPr id="6" name="Slide Number Placeholder 5"/>
          <p:cNvSpPr>
            <a:spLocks noGrp="1"/>
          </p:cNvSpPr>
          <p:nvPr>
            <p:ph type="sldNum" sz="quarter" idx="12"/>
          </p:nvPr>
        </p:nvSpPr>
        <p:spPr/>
        <p:txBody>
          <a:bodyPr/>
          <a:lstStyle/>
          <a:p>
            <a:fld id="{A12D6CCC-2396-634D-8A9D-DFA1A30244AA}" type="slidenum">
              <a:rPr lang="en-US"/>
              <a:pPr/>
              <a:t>40</a:t>
            </a:fld>
            <a:endParaRPr lang="en-US"/>
          </a:p>
        </p:txBody>
      </p:sp>
      <p:pic>
        <p:nvPicPr>
          <p:cNvPr id="8" name="Picture 7" descr="spurious_correlations.py.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2890" y="1600200"/>
            <a:ext cx="5826527" cy="4369895"/>
          </a:xfrm>
          <a:prstGeom prst="rect">
            <a:avLst/>
          </a:prstGeom>
        </p:spPr>
      </p:pic>
      <p:sp>
        <p:nvSpPr>
          <p:cNvPr id="9" name="TextBox 8"/>
          <p:cNvSpPr txBox="1"/>
          <p:nvPr/>
        </p:nvSpPr>
        <p:spPr>
          <a:xfrm>
            <a:off x="983887" y="1213945"/>
            <a:ext cx="5867400" cy="646331"/>
          </a:xfrm>
          <a:prstGeom prst="rect">
            <a:avLst/>
          </a:prstGeom>
          <a:noFill/>
        </p:spPr>
        <p:txBody>
          <a:bodyPr wrap="square" rtlCol="0">
            <a:spAutoFit/>
          </a:bodyPr>
          <a:lstStyle/>
          <a:p>
            <a:r>
              <a:rPr lang="en-US" dirty="0"/>
              <a:t>random walk</a:t>
            </a:r>
          </a:p>
          <a:p>
            <a:r>
              <a:rPr lang="en-US" dirty="0"/>
              <a:t>each step is normally distributed @ 1% of current price </a:t>
            </a:r>
          </a:p>
        </p:txBody>
      </p:sp>
      <p:pic>
        <p:nvPicPr>
          <p:cNvPr id="2" name="Picture 1">
            <a:extLst>
              <a:ext uri="{FF2B5EF4-FFF2-40B4-BE49-F238E27FC236}">
                <a16:creationId xmlns:a16="http://schemas.microsoft.com/office/drawing/2014/main" id="{C7DE0814-FB8D-0044-A6C0-4A6F9707EF5C}"/>
              </a:ext>
            </a:extLst>
          </p:cNvPr>
          <p:cNvPicPr>
            <a:picLocks noChangeAspect="1"/>
          </p:cNvPicPr>
          <p:nvPr/>
        </p:nvPicPr>
        <p:blipFill>
          <a:blip r:embed="rId3"/>
          <a:stretch>
            <a:fillRect/>
          </a:stretch>
        </p:blipFill>
        <p:spPr>
          <a:xfrm rot="5400000">
            <a:off x="6447077" y="3152775"/>
            <a:ext cx="1828800" cy="552450"/>
          </a:xfrm>
          <a:prstGeom prst="rect">
            <a:avLst/>
          </a:prstGeom>
        </p:spPr>
      </p:pic>
      <p:pic>
        <p:nvPicPr>
          <p:cNvPr id="10" name="Picture 9">
            <a:extLst>
              <a:ext uri="{FF2B5EF4-FFF2-40B4-BE49-F238E27FC236}">
                <a16:creationId xmlns:a16="http://schemas.microsoft.com/office/drawing/2014/main" id="{E68C737B-135C-F548-83DA-006B8C158766}"/>
              </a:ext>
            </a:extLst>
          </p:cNvPr>
          <p:cNvPicPr>
            <a:picLocks noChangeAspect="1"/>
          </p:cNvPicPr>
          <p:nvPr/>
        </p:nvPicPr>
        <p:blipFill>
          <a:blip r:embed="rId3"/>
          <a:stretch>
            <a:fillRect/>
          </a:stretch>
        </p:blipFill>
        <p:spPr>
          <a:xfrm rot="5400000">
            <a:off x="7200226" y="2765316"/>
            <a:ext cx="1828800" cy="552450"/>
          </a:xfrm>
          <a:prstGeom prst="rect">
            <a:avLst/>
          </a:prstGeom>
        </p:spPr>
      </p:pic>
      <p:pic>
        <p:nvPicPr>
          <p:cNvPr id="11" name="Picture 10">
            <a:extLst>
              <a:ext uri="{FF2B5EF4-FFF2-40B4-BE49-F238E27FC236}">
                <a16:creationId xmlns:a16="http://schemas.microsoft.com/office/drawing/2014/main" id="{17226968-5ABC-8B4C-A392-FB886CF6A95D}"/>
              </a:ext>
            </a:extLst>
          </p:cNvPr>
          <p:cNvPicPr>
            <a:picLocks noChangeAspect="1"/>
          </p:cNvPicPr>
          <p:nvPr/>
        </p:nvPicPr>
        <p:blipFill>
          <a:blip r:embed="rId3"/>
          <a:stretch>
            <a:fillRect/>
          </a:stretch>
        </p:blipFill>
        <p:spPr>
          <a:xfrm rot="5400000">
            <a:off x="7834681" y="3348639"/>
            <a:ext cx="1828800" cy="552450"/>
          </a:xfrm>
          <a:prstGeom prst="rect">
            <a:avLst/>
          </a:prstGeom>
        </p:spPr>
      </p:pic>
      <p:sp>
        <p:nvSpPr>
          <p:cNvPr id="7" name="Oval 6">
            <a:extLst>
              <a:ext uri="{FF2B5EF4-FFF2-40B4-BE49-F238E27FC236}">
                <a16:creationId xmlns:a16="http://schemas.microsoft.com/office/drawing/2014/main" id="{DF58FB34-EA6E-844E-BB7B-74B10F85A7EF}"/>
              </a:ext>
            </a:extLst>
          </p:cNvPr>
          <p:cNvSpPr/>
          <p:nvPr/>
        </p:nvSpPr>
        <p:spPr>
          <a:xfrm>
            <a:off x="7085252" y="3429000"/>
            <a:ext cx="124845" cy="10247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C5E7DFA1-44AB-604B-A38C-8BA61CC3B625}"/>
              </a:ext>
            </a:extLst>
          </p:cNvPr>
          <p:cNvCxnSpPr/>
          <p:nvPr/>
        </p:nvCxnSpPr>
        <p:spPr>
          <a:xfrm>
            <a:off x="7085252" y="5097517"/>
            <a:ext cx="1940054" cy="0"/>
          </a:xfrm>
          <a:prstGeom prst="line">
            <a:avLst/>
          </a:prstGeom>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52D49110-0C8D-CA4A-BC2E-4A6CB942285B}"/>
              </a:ext>
            </a:extLst>
          </p:cNvPr>
          <p:cNvSpPr txBox="1"/>
          <p:nvPr/>
        </p:nvSpPr>
        <p:spPr>
          <a:xfrm>
            <a:off x="7085252" y="5234152"/>
            <a:ext cx="388698" cy="369332"/>
          </a:xfrm>
          <a:prstGeom prst="rect">
            <a:avLst/>
          </a:prstGeom>
          <a:noFill/>
        </p:spPr>
        <p:txBody>
          <a:bodyPr wrap="square" rtlCol="0">
            <a:spAutoFit/>
          </a:bodyPr>
          <a:lstStyle/>
          <a:p>
            <a:r>
              <a:rPr lang="en-US" dirty="0"/>
              <a:t>t0</a:t>
            </a:r>
          </a:p>
        </p:txBody>
      </p:sp>
      <p:sp>
        <p:nvSpPr>
          <p:cNvPr id="17" name="TextBox 16">
            <a:extLst>
              <a:ext uri="{FF2B5EF4-FFF2-40B4-BE49-F238E27FC236}">
                <a16:creationId xmlns:a16="http://schemas.microsoft.com/office/drawing/2014/main" id="{3642B359-A2A5-2D45-90DB-396F0FF4161A}"/>
              </a:ext>
            </a:extLst>
          </p:cNvPr>
          <p:cNvSpPr txBox="1"/>
          <p:nvPr/>
        </p:nvSpPr>
        <p:spPr>
          <a:xfrm>
            <a:off x="7725928" y="5231525"/>
            <a:ext cx="388698" cy="369332"/>
          </a:xfrm>
          <a:prstGeom prst="rect">
            <a:avLst/>
          </a:prstGeom>
          <a:noFill/>
        </p:spPr>
        <p:txBody>
          <a:bodyPr wrap="square" rtlCol="0">
            <a:spAutoFit/>
          </a:bodyPr>
          <a:lstStyle/>
          <a:p>
            <a:r>
              <a:rPr lang="en-US" dirty="0"/>
              <a:t>t1</a:t>
            </a:r>
          </a:p>
        </p:txBody>
      </p:sp>
      <p:sp>
        <p:nvSpPr>
          <p:cNvPr id="18" name="TextBox 17">
            <a:extLst>
              <a:ext uri="{FF2B5EF4-FFF2-40B4-BE49-F238E27FC236}">
                <a16:creationId xmlns:a16="http://schemas.microsoft.com/office/drawing/2014/main" id="{D5ABD873-431C-7648-B0AE-D2F447CBB5A0}"/>
              </a:ext>
            </a:extLst>
          </p:cNvPr>
          <p:cNvSpPr txBox="1"/>
          <p:nvPr/>
        </p:nvSpPr>
        <p:spPr>
          <a:xfrm>
            <a:off x="8389082" y="5216915"/>
            <a:ext cx="388698" cy="369332"/>
          </a:xfrm>
          <a:prstGeom prst="rect">
            <a:avLst/>
          </a:prstGeom>
          <a:noFill/>
        </p:spPr>
        <p:txBody>
          <a:bodyPr wrap="square" rtlCol="0">
            <a:spAutoFit/>
          </a:bodyPr>
          <a:lstStyle/>
          <a:p>
            <a:r>
              <a:rPr lang="en-US" dirty="0"/>
              <a:t>t2</a:t>
            </a:r>
          </a:p>
        </p:txBody>
      </p:sp>
      <p:cxnSp>
        <p:nvCxnSpPr>
          <p:cNvPr id="20" name="Straight Connector 19">
            <a:extLst>
              <a:ext uri="{FF2B5EF4-FFF2-40B4-BE49-F238E27FC236}">
                <a16:creationId xmlns:a16="http://schemas.microsoft.com/office/drawing/2014/main" id="{1FAD1164-04E2-6642-9EFB-5F6C15F71871}"/>
              </a:ext>
            </a:extLst>
          </p:cNvPr>
          <p:cNvCxnSpPr/>
          <p:nvPr/>
        </p:nvCxnSpPr>
        <p:spPr>
          <a:xfrm>
            <a:off x="7147674" y="4971393"/>
            <a:ext cx="0" cy="260132"/>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93456928-1317-734D-885A-C029C071DE43}"/>
              </a:ext>
            </a:extLst>
          </p:cNvPr>
          <p:cNvCxnSpPr/>
          <p:nvPr/>
        </p:nvCxnSpPr>
        <p:spPr>
          <a:xfrm>
            <a:off x="7844296" y="4971393"/>
            <a:ext cx="0" cy="260132"/>
          </a:xfrm>
          <a:prstGeom prst="line">
            <a:avLst/>
          </a:prstGeom>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79482E6E-ACC5-1B4A-8962-9C9FC0E575C7}"/>
              </a:ext>
            </a:extLst>
          </p:cNvPr>
          <p:cNvCxnSpPr/>
          <p:nvPr/>
        </p:nvCxnSpPr>
        <p:spPr>
          <a:xfrm>
            <a:off x="8481690" y="4971393"/>
            <a:ext cx="0" cy="260132"/>
          </a:xfrm>
          <a:prstGeom prst="line">
            <a:avLst/>
          </a:prstGeom>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11A3472F-A831-0B46-88CE-0207D8CADAA4}"/>
              </a:ext>
            </a:extLst>
          </p:cNvPr>
          <p:cNvCxnSpPr/>
          <p:nvPr/>
        </p:nvCxnSpPr>
        <p:spPr>
          <a:xfrm>
            <a:off x="6716110" y="2385848"/>
            <a:ext cx="0" cy="2711669"/>
          </a:xfrm>
          <a:prstGeom prst="line">
            <a:avLst/>
          </a:prstGeom>
        </p:spPr>
        <p:style>
          <a:lnRef idx="2">
            <a:schemeClr val="accent1"/>
          </a:lnRef>
          <a:fillRef idx="0">
            <a:schemeClr val="accent1"/>
          </a:fillRef>
          <a:effectRef idx="1">
            <a:schemeClr val="accent1"/>
          </a:effectRef>
          <a:fontRef idx="minor">
            <a:schemeClr val="tx1"/>
          </a:fontRef>
        </p:style>
      </p:cxnSp>
      <p:grpSp>
        <p:nvGrpSpPr>
          <p:cNvPr id="36" name="Group 35">
            <a:extLst>
              <a:ext uri="{FF2B5EF4-FFF2-40B4-BE49-F238E27FC236}">
                <a16:creationId xmlns:a16="http://schemas.microsoft.com/office/drawing/2014/main" id="{E1D63BBE-5909-724E-9003-F5F0997CC520}"/>
              </a:ext>
            </a:extLst>
          </p:cNvPr>
          <p:cNvGrpSpPr/>
          <p:nvPr/>
        </p:nvGrpSpPr>
        <p:grpSpPr>
          <a:xfrm>
            <a:off x="7210097" y="3029826"/>
            <a:ext cx="753149" cy="450412"/>
            <a:chOff x="7210097" y="3029826"/>
            <a:chExt cx="753149" cy="450412"/>
          </a:xfrm>
        </p:grpSpPr>
        <p:sp>
          <p:nvSpPr>
            <p:cNvPr id="12" name="Oval 11">
              <a:extLst>
                <a:ext uri="{FF2B5EF4-FFF2-40B4-BE49-F238E27FC236}">
                  <a16:creationId xmlns:a16="http://schemas.microsoft.com/office/drawing/2014/main" id="{F8586012-ED6D-2747-856C-401E01F368B5}"/>
                </a:ext>
              </a:extLst>
            </p:cNvPr>
            <p:cNvSpPr/>
            <p:nvPr/>
          </p:nvSpPr>
          <p:spPr>
            <a:xfrm>
              <a:off x="7838401" y="3029826"/>
              <a:ext cx="124845" cy="10247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2" name="Straight Connector 31">
              <a:extLst>
                <a:ext uri="{FF2B5EF4-FFF2-40B4-BE49-F238E27FC236}">
                  <a16:creationId xmlns:a16="http://schemas.microsoft.com/office/drawing/2014/main" id="{97E99BA1-961D-6B4A-A921-7CE156CB20A7}"/>
                </a:ext>
              </a:extLst>
            </p:cNvPr>
            <p:cNvCxnSpPr>
              <a:stCxn id="7" idx="6"/>
              <a:endCxn id="12" idx="3"/>
            </p:cNvCxnSpPr>
            <p:nvPr/>
          </p:nvCxnSpPr>
          <p:spPr>
            <a:xfrm flipV="1">
              <a:off x="7210097" y="3117295"/>
              <a:ext cx="646587" cy="362943"/>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37" name="Group 36">
            <a:extLst>
              <a:ext uri="{FF2B5EF4-FFF2-40B4-BE49-F238E27FC236}">
                <a16:creationId xmlns:a16="http://schemas.microsoft.com/office/drawing/2014/main" id="{2E3BDA3D-025D-2E43-8423-9B776291F417}"/>
              </a:ext>
            </a:extLst>
          </p:cNvPr>
          <p:cNvGrpSpPr/>
          <p:nvPr/>
        </p:nvGrpSpPr>
        <p:grpSpPr>
          <a:xfrm>
            <a:off x="7944963" y="3117295"/>
            <a:ext cx="638468" cy="610045"/>
            <a:chOff x="7944963" y="3117295"/>
            <a:chExt cx="638468" cy="610045"/>
          </a:xfrm>
        </p:grpSpPr>
        <p:sp>
          <p:nvSpPr>
            <p:cNvPr id="13" name="Oval 12">
              <a:extLst>
                <a:ext uri="{FF2B5EF4-FFF2-40B4-BE49-F238E27FC236}">
                  <a16:creationId xmlns:a16="http://schemas.microsoft.com/office/drawing/2014/main" id="{9752C829-E81E-AA47-90A6-2C20A3F70F94}"/>
                </a:ext>
              </a:extLst>
            </p:cNvPr>
            <p:cNvSpPr/>
            <p:nvPr/>
          </p:nvSpPr>
          <p:spPr>
            <a:xfrm>
              <a:off x="8458586" y="3624864"/>
              <a:ext cx="124845" cy="10247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3" name="Straight Connector 32">
              <a:extLst>
                <a:ext uri="{FF2B5EF4-FFF2-40B4-BE49-F238E27FC236}">
                  <a16:creationId xmlns:a16="http://schemas.microsoft.com/office/drawing/2014/main" id="{B64BDB29-17BD-DD42-BD1E-2B28C553423D}"/>
                </a:ext>
              </a:extLst>
            </p:cNvPr>
            <p:cNvCxnSpPr>
              <a:cxnSpLocks/>
              <a:stCxn id="13" idx="1"/>
              <a:endCxn id="12" idx="5"/>
            </p:cNvCxnSpPr>
            <p:nvPr/>
          </p:nvCxnSpPr>
          <p:spPr>
            <a:xfrm flipH="1" flipV="1">
              <a:off x="7944963" y="3117295"/>
              <a:ext cx="531906" cy="522576"/>
            </a:xfrm>
            <a:prstGeom prst="line">
              <a:avLst/>
            </a:prstGeom>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51632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8866" y="447833"/>
            <a:ext cx="7854696" cy="914400"/>
          </a:xfrm>
        </p:spPr>
        <p:txBody>
          <a:bodyPr/>
          <a:lstStyle/>
          <a:p>
            <a:r>
              <a:rPr lang="en-US"/>
              <a:t>Aside: Cross-correlation of timeseries</a:t>
            </a:r>
          </a:p>
        </p:txBody>
      </p:sp>
      <p:sp>
        <p:nvSpPr>
          <p:cNvPr id="4" name="Date Placeholder 3"/>
          <p:cNvSpPr>
            <a:spLocks noGrp="1"/>
          </p:cNvSpPr>
          <p:nvPr>
            <p:ph type="dt" sz="half" idx="10"/>
          </p:nvPr>
        </p:nvSpPr>
        <p:spPr/>
        <p:txBody>
          <a:bodyPr/>
          <a:lstStyle/>
          <a:p>
            <a:fld id="{C9A95E4C-AF23-CE49-AB06-9E0E679776B1}" type="datetime1">
              <a:rPr lang="en-US"/>
              <a:t>3/29/22</a:t>
            </a:fld>
            <a:endParaRPr lang="en-US"/>
          </a:p>
        </p:txBody>
      </p:sp>
      <p:sp>
        <p:nvSpPr>
          <p:cNvPr id="5" name="Footer Placeholder 4"/>
          <p:cNvSpPr>
            <a:spLocks noGrp="1"/>
          </p:cNvSpPr>
          <p:nvPr>
            <p:ph type="ftr" sz="quarter" idx="11"/>
          </p:nvPr>
        </p:nvSpPr>
        <p:spPr/>
        <p:txBody>
          <a:bodyPr/>
          <a:lstStyle/>
          <a:p>
            <a:pPr>
              <a:defRPr/>
            </a:pPr>
            <a:r>
              <a:rPr lang="en-US"/>
              <a:t>Bill Howe, UW</a:t>
            </a:r>
            <a:endParaRPr lang="en-US" dirty="0"/>
          </a:p>
        </p:txBody>
      </p:sp>
      <p:sp>
        <p:nvSpPr>
          <p:cNvPr id="6" name="Slide Number Placeholder 5"/>
          <p:cNvSpPr>
            <a:spLocks noGrp="1"/>
          </p:cNvSpPr>
          <p:nvPr>
            <p:ph type="sldNum" sz="quarter" idx="12"/>
          </p:nvPr>
        </p:nvSpPr>
        <p:spPr/>
        <p:txBody>
          <a:bodyPr/>
          <a:lstStyle/>
          <a:p>
            <a:fld id="{A12D6CCC-2396-634D-8A9D-DFA1A30244AA}" type="slidenum">
              <a:rPr lang="en-US"/>
              <a:pPr/>
              <a:t>41</a:t>
            </a:fld>
            <a:endParaRPr lang="en-US"/>
          </a:p>
        </p:txBody>
      </p:sp>
      <p:sp>
        <p:nvSpPr>
          <p:cNvPr id="9" name="Rectangular Callout 8"/>
          <p:cNvSpPr/>
          <p:nvPr/>
        </p:nvSpPr>
        <p:spPr>
          <a:xfrm>
            <a:off x="7010400" y="5670550"/>
            <a:ext cx="1530096" cy="685800"/>
          </a:xfrm>
          <a:prstGeom prst="wedgeRectCallout">
            <a:avLst>
              <a:gd name="adj1" fmla="val -29558"/>
              <a:gd name="adj2" fmla="val -132700"/>
            </a:avLst>
          </a:prstGeom>
          <a:solidFill>
            <a:schemeClr val="accent1">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standard deviation of y</a:t>
            </a:r>
          </a:p>
        </p:txBody>
      </p:sp>
      <p:pic>
        <p:nvPicPr>
          <p:cNvPr id="10" name="Picture 9"/>
          <p:cNvPicPr>
            <a:picLocks noChangeAspect="1"/>
          </p:cNvPicPr>
          <p:nvPr/>
        </p:nvPicPr>
        <p:blipFill>
          <a:blip r:embed="rId3"/>
          <a:stretch>
            <a:fillRect/>
          </a:stretch>
        </p:blipFill>
        <p:spPr>
          <a:xfrm>
            <a:off x="851060" y="2192393"/>
            <a:ext cx="7062173" cy="1324157"/>
          </a:xfrm>
          <a:prstGeom prst="rect">
            <a:avLst/>
          </a:prstGeom>
        </p:spPr>
      </p:pic>
      <p:pic>
        <p:nvPicPr>
          <p:cNvPr id="11" name="Picture 10"/>
          <p:cNvPicPr>
            <a:picLocks noChangeAspect="1"/>
          </p:cNvPicPr>
          <p:nvPr/>
        </p:nvPicPr>
        <p:blipFill>
          <a:blip r:embed="rId4"/>
          <a:stretch>
            <a:fillRect/>
          </a:stretch>
        </p:blipFill>
        <p:spPr>
          <a:xfrm>
            <a:off x="422680" y="3892820"/>
            <a:ext cx="8117816" cy="1105354"/>
          </a:xfrm>
          <a:prstGeom prst="rect">
            <a:avLst/>
          </a:prstGeom>
        </p:spPr>
      </p:pic>
      <p:sp>
        <p:nvSpPr>
          <p:cNvPr id="12" name="Rectangular Callout 11"/>
          <p:cNvSpPr/>
          <p:nvPr/>
        </p:nvSpPr>
        <p:spPr>
          <a:xfrm>
            <a:off x="6061076" y="1210341"/>
            <a:ext cx="2820700" cy="1008240"/>
          </a:xfrm>
          <a:prstGeom prst="wedgeRectCallout">
            <a:avLst>
              <a:gd name="adj1" fmla="val -44767"/>
              <a:gd name="adj2" fmla="val 83902"/>
            </a:avLst>
          </a:prstGeom>
          <a:solidFill>
            <a:schemeClr val="accent1">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What happens when both are high at time </a:t>
            </a:r>
            <a:r>
              <a:rPr lang="en-US" dirty="0" err="1">
                <a:solidFill>
                  <a:srgbClr val="000000"/>
                </a:solidFill>
              </a:rPr>
              <a:t>i</a:t>
            </a:r>
            <a:r>
              <a:rPr lang="en-US" dirty="0">
                <a:solidFill>
                  <a:srgbClr val="000000"/>
                </a:solidFill>
              </a:rPr>
              <a:t>?  Both low? One high, one low?</a:t>
            </a:r>
          </a:p>
        </p:txBody>
      </p:sp>
      <p:sp>
        <p:nvSpPr>
          <p:cNvPr id="13" name="Rectangular Callout 12">
            <a:extLst>
              <a:ext uri="{FF2B5EF4-FFF2-40B4-BE49-F238E27FC236}">
                <a16:creationId xmlns:a16="http://schemas.microsoft.com/office/drawing/2014/main" id="{B96D7E99-B6B8-8B42-8EBE-6B1A5561BAAF}"/>
              </a:ext>
            </a:extLst>
          </p:cNvPr>
          <p:cNvSpPr/>
          <p:nvPr/>
        </p:nvSpPr>
        <p:spPr>
          <a:xfrm>
            <a:off x="6222376" y="3198181"/>
            <a:ext cx="1082314" cy="511971"/>
          </a:xfrm>
          <a:prstGeom prst="wedgeRectCallout">
            <a:avLst>
              <a:gd name="adj1" fmla="val -73942"/>
              <a:gd name="adj2" fmla="val -60802"/>
            </a:avLst>
          </a:prstGeom>
          <a:solidFill>
            <a:schemeClr val="accent1">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rgbClr val="000000"/>
                </a:solidFill>
              </a:rPr>
              <a:t>Mean of sequence x</a:t>
            </a:r>
          </a:p>
        </p:txBody>
      </p:sp>
      <p:sp>
        <p:nvSpPr>
          <p:cNvPr id="7" name="TextBox 6">
            <a:extLst>
              <a:ext uri="{FF2B5EF4-FFF2-40B4-BE49-F238E27FC236}">
                <a16:creationId xmlns:a16="http://schemas.microsoft.com/office/drawing/2014/main" id="{4E8E5313-737C-1D4E-8C63-FDA3DAA82774}"/>
              </a:ext>
            </a:extLst>
          </p:cNvPr>
          <p:cNvSpPr txBox="1"/>
          <p:nvPr/>
        </p:nvSpPr>
        <p:spPr>
          <a:xfrm>
            <a:off x="685799" y="1362233"/>
            <a:ext cx="5375275" cy="369332"/>
          </a:xfrm>
          <a:prstGeom prst="rect">
            <a:avLst/>
          </a:prstGeom>
          <a:noFill/>
        </p:spPr>
        <p:txBody>
          <a:bodyPr wrap="square" rtlCol="0">
            <a:spAutoFit/>
          </a:bodyPr>
          <a:lstStyle/>
          <a:p>
            <a:r>
              <a:rPr lang="en-US" dirty="0"/>
              <a:t>Input: two sequences (</a:t>
            </a:r>
            <a:r>
              <a:rPr lang="en-US" i="1" dirty="0">
                <a:latin typeface="Times New Roman" panose="02020603050405020304" pitchFamily="18" charset="0"/>
                <a:cs typeface="Times New Roman" panose="02020603050405020304" pitchFamily="18" charset="0"/>
              </a:rPr>
              <a:t>x</a:t>
            </a:r>
            <a:r>
              <a:rPr lang="en-US" i="1" baseline="-25000" dirty="0">
                <a:latin typeface="Times New Roman" panose="02020603050405020304" pitchFamily="18" charset="0"/>
                <a:cs typeface="Times New Roman" panose="02020603050405020304" pitchFamily="18" charset="0"/>
              </a:rPr>
              <a:t>0</a:t>
            </a:r>
            <a:r>
              <a:rPr lang="en-US" dirty="0"/>
              <a:t>, </a:t>
            </a:r>
            <a:r>
              <a:rPr lang="en-US" i="1" dirty="0">
                <a:latin typeface="Times New Roman" panose="02020603050405020304" pitchFamily="18" charset="0"/>
                <a:cs typeface="Times New Roman" panose="02020603050405020304" pitchFamily="18" charset="0"/>
              </a:rPr>
              <a:t>x</a:t>
            </a:r>
            <a:r>
              <a:rPr lang="en-US" i="1" baseline="-25000" dirty="0">
                <a:latin typeface="Times New Roman" panose="02020603050405020304" pitchFamily="18" charset="0"/>
                <a:cs typeface="Times New Roman" panose="02020603050405020304" pitchFamily="18" charset="0"/>
              </a:rPr>
              <a:t>1</a:t>
            </a:r>
            <a:r>
              <a:rPr lang="en-US" dirty="0"/>
              <a:t>, … </a:t>
            </a:r>
            <a:r>
              <a:rPr lang="en-US" i="1" dirty="0" err="1">
                <a:latin typeface="Times New Roman" panose="02020603050405020304" pitchFamily="18" charset="0"/>
                <a:cs typeface="Times New Roman" panose="02020603050405020304" pitchFamily="18" charset="0"/>
              </a:rPr>
              <a:t>x</a:t>
            </a:r>
            <a:r>
              <a:rPr lang="en-US" i="1" baseline="-25000" dirty="0" err="1">
                <a:latin typeface="Times New Roman" panose="02020603050405020304" pitchFamily="18" charset="0"/>
                <a:cs typeface="Times New Roman" panose="02020603050405020304" pitchFamily="18" charset="0"/>
              </a:rPr>
              <a:t>n</a:t>
            </a:r>
            <a:r>
              <a:rPr lang="en-US" dirty="0">
                <a:latin typeface="Times New Roman" panose="02020603050405020304" pitchFamily="18" charset="0"/>
                <a:cs typeface="Times New Roman" panose="02020603050405020304" pitchFamily="18" charset="0"/>
              </a:rPr>
              <a:t>), </a:t>
            </a:r>
            <a:r>
              <a:rPr lang="en-US" dirty="0"/>
              <a:t>(</a:t>
            </a:r>
            <a:r>
              <a:rPr lang="en-US" i="1" dirty="0">
                <a:latin typeface="Times New Roman" panose="02020603050405020304" pitchFamily="18" charset="0"/>
                <a:cs typeface="Times New Roman" panose="02020603050405020304" pitchFamily="18" charset="0"/>
              </a:rPr>
              <a:t>y</a:t>
            </a:r>
            <a:r>
              <a:rPr lang="en-US" i="1" baseline="-25000" dirty="0">
                <a:latin typeface="Times New Roman" panose="02020603050405020304" pitchFamily="18" charset="0"/>
                <a:cs typeface="Times New Roman" panose="02020603050405020304" pitchFamily="18" charset="0"/>
              </a:rPr>
              <a:t>0</a:t>
            </a:r>
            <a:r>
              <a:rPr lang="en-US" dirty="0"/>
              <a:t>, </a:t>
            </a:r>
            <a:r>
              <a:rPr lang="en-US" i="1" dirty="0">
                <a:latin typeface="Times New Roman" panose="02020603050405020304" pitchFamily="18" charset="0"/>
                <a:cs typeface="Times New Roman" panose="02020603050405020304" pitchFamily="18" charset="0"/>
              </a:rPr>
              <a:t>y</a:t>
            </a:r>
            <a:r>
              <a:rPr lang="en-US" i="1" baseline="-25000" dirty="0">
                <a:latin typeface="Times New Roman" panose="02020603050405020304" pitchFamily="18" charset="0"/>
                <a:cs typeface="Times New Roman" panose="02020603050405020304" pitchFamily="18" charset="0"/>
              </a:rPr>
              <a:t>1</a:t>
            </a:r>
            <a:r>
              <a:rPr lang="en-US" dirty="0"/>
              <a:t>, … </a:t>
            </a:r>
            <a:r>
              <a:rPr lang="en-US" i="1" dirty="0" err="1">
                <a:latin typeface="Times New Roman" panose="02020603050405020304" pitchFamily="18" charset="0"/>
                <a:cs typeface="Times New Roman" panose="02020603050405020304" pitchFamily="18" charset="0"/>
              </a:rPr>
              <a:t>y</a:t>
            </a:r>
            <a:r>
              <a:rPr lang="en-US" i="1" baseline="-25000" dirty="0" err="1">
                <a:latin typeface="Times New Roman" panose="02020603050405020304" pitchFamily="18" charset="0"/>
                <a:cs typeface="Times New Roman" panose="02020603050405020304" pitchFamily="18" charset="0"/>
              </a:rPr>
              <a:t>n</a:t>
            </a:r>
            <a:r>
              <a:rPr lang="en-US" dirty="0">
                <a:latin typeface="Times New Roman" panose="02020603050405020304" pitchFamily="18" charset="0"/>
                <a:cs typeface="Times New Roman" panose="02020603050405020304" pitchFamily="18" charset="0"/>
              </a:rPr>
              <a:t>)</a:t>
            </a:r>
            <a:endParaRPr lang="en-US" baseline="-25000" dirty="0">
              <a:latin typeface="Times New Roman" panose="02020603050405020304" pitchFamily="18" charset="0"/>
              <a:cs typeface="Times New Roman" panose="02020603050405020304" pitchFamily="18" charset="0"/>
            </a:endParaRPr>
          </a:p>
        </p:txBody>
      </p:sp>
      <p:sp>
        <p:nvSpPr>
          <p:cNvPr id="14" name="Rectangular Callout 13">
            <a:extLst>
              <a:ext uri="{FF2B5EF4-FFF2-40B4-BE49-F238E27FC236}">
                <a16:creationId xmlns:a16="http://schemas.microsoft.com/office/drawing/2014/main" id="{8EB63189-C89B-574B-8253-B3B8E96EA6A0}"/>
              </a:ext>
            </a:extLst>
          </p:cNvPr>
          <p:cNvSpPr/>
          <p:nvPr/>
        </p:nvSpPr>
        <p:spPr>
          <a:xfrm>
            <a:off x="7856348" y="3220444"/>
            <a:ext cx="1082314" cy="511971"/>
          </a:xfrm>
          <a:prstGeom prst="wedgeRectCallout">
            <a:avLst>
              <a:gd name="adj1" fmla="val -73942"/>
              <a:gd name="adj2" fmla="val -60802"/>
            </a:avLst>
          </a:prstGeom>
          <a:solidFill>
            <a:schemeClr val="accent1">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rgbClr val="000000"/>
                </a:solidFill>
              </a:rPr>
              <a:t>Mean of sequence y</a:t>
            </a:r>
          </a:p>
        </p:txBody>
      </p:sp>
      <p:sp>
        <p:nvSpPr>
          <p:cNvPr id="15" name="Rectangular Callout 14">
            <a:extLst>
              <a:ext uri="{FF2B5EF4-FFF2-40B4-BE49-F238E27FC236}">
                <a16:creationId xmlns:a16="http://schemas.microsoft.com/office/drawing/2014/main" id="{04A261A1-BBDF-6846-A80B-05CB2CA6E3D4}"/>
              </a:ext>
            </a:extLst>
          </p:cNvPr>
          <p:cNvSpPr/>
          <p:nvPr/>
        </p:nvSpPr>
        <p:spPr>
          <a:xfrm>
            <a:off x="3422650" y="5670550"/>
            <a:ext cx="1530096" cy="685800"/>
          </a:xfrm>
          <a:prstGeom prst="wedgeRectCallout">
            <a:avLst>
              <a:gd name="adj1" fmla="val 16465"/>
              <a:gd name="adj2" fmla="val -132700"/>
            </a:avLst>
          </a:prstGeom>
          <a:solidFill>
            <a:schemeClr val="accent1">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standard deviation of x</a:t>
            </a:r>
          </a:p>
        </p:txBody>
      </p:sp>
    </p:spTree>
    <p:extLst>
      <p:ext uri="{BB962C8B-B14F-4D97-AF65-F5344CB8AC3E}">
        <p14:creationId xmlns:p14="http://schemas.microsoft.com/office/powerpoint/2010/main" val="370672714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C9A95E4C-AF23-CE49-AB06-9E0E679776B1}" type="datetime1">
              <a:rPr lang="en-US"/>
              <a:t>3/29/22</a:t>
            </a:fld>
            <a:endParaRPr lang="en-US"/>
          </a:p>
        </p:txBody>
      </p:sp>
      <p:sp>
        <p:nvSpPr>
          <p:cNvPr id="6" name="Slide Number Placeholder 5"/>
          <p:cNvSpPr>
            <a:spLocks noGrp="1"/>
          </p:cNvSpPr>
          <p:nvPr>
            <p:ph type="sldNum" sz="quarter" idx="12"/>
          </p:nvPr>
        </p:nvSpPr>
        <p:spPr/>
        <p:txBody>
          <a:bodyPr/>
          <a:lstStyle/>
          <a:p>
            <a:fld id="{A12D6CCC-2396-634D-8A9D-DFA1A30244AA}" type="slidenum">
              <a:rPr lang="en-US"/>
              <a:pPr/>
              <a:t>42</a:t>
            </a:fld>
            <a:endParaRPr lang="en-US"/>
          </a:p>
        </p:txBody>
      </p:sp>
      <p:pic>
        <p:nvPicPr>
          <p:cNvPr id="7" name="Picture 6" descr="spurious_correlations.py.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7506" y="1417420"/>
            <a:ext cx="6715892" cy="5036919"/>
          </a:xfrm>
          <a:prstGeom prst="rect">
            <a:avLst/>
          </a:prstGeom>
        </p:spPr>
      </p:pic>
      <p:sp>
        <p:nvSpPr>
          <p:cNvPr id="8" name="TextBox 7"/>
          <p:cNvSpPr txBox="1"/>
          <p:nvPr/>
        </p:nvSpPr>
        <p:spPr>
          <a:xfrm>
            <a:off x="1219200" y="2088495"/>
            <a:ext cx="3352800" cy="369332"/>
          </a:xfrm>
          <a:prstGeom prst="rect">
            <a:avLst/>
          </a:prstGeom>
          <a:noFill/>
        </p:spPr>
        <p:txBody>
          <a:bodyPr wrap="square" rtlCol="0">
            <a:spAutoFit/>
          </a:bodyPr>
          <a:lstStyle/>
          <a:p>
            <a:r>
              <a:rPr lang="en-US"/>
              <a:t>correlation threshold = 0.9</a:t>
            </a:r>
          </a:p>
        </p:txBody>
      </p:sp>
      <p:sp>
        <p:nvSpPr>
          <p:cNvPr id="2" name="TextBox 1">
            <a:extLst>
              <a:ext uri="{FF2B5EF4-FFF2-40B4-BE49-F238E27FC236}">
                <a16:creationId xmlns:a16="http://schemas.microsoft.com/office/drawing/2014/main" id="{672E68F8-1E89-CE4B-A7EB-AD0D002D6BB9}"/>
              </a:ext>
            </a:extLst>
          </p:cNvPr>
          <p:cNvSpPr txBox="1"/>
          <p:nvPr/>
        </p:nvSpPr>
        <p:spPr>
          <a:xfrm>
            <a:off x="1454150" y="771089"/>
            <a:ext cx="7462344" cy="646331"/>
          </a:xfrm>
          <a:prstGeom prst="rect">
            <a:avLst/>
          </a:prstGeom>
          <a:noFill/>
        </p:spPr>
        <p:txBody>
          <a:bodyPr wrap="square" rtlCol="0">
            <a:spAutoFit/>
          </a:bodyPr>
          <a:lstStyle/>
          <a:p>
            <a:r>
              <a:rPr lang="en-US" dirty="0"/>
              <a:t>If we have 500 companies, how many pairs are we checking for correlation?</a:t>
            </a:r>
          </a:p>
          <a:p>
            <a:r>
              <a:rPr lang="en-US" dirty="0"/>
              <a:t>This plot: How many of the pairs are at least 90% correlated?</a:t>
            </a:r>
          </a:p>
        </p:txBody>
      </p:sp>
      <p:sp>
        <p:nvSpPr>
          <p:cNvPr id="3" name="TextBox 2">
            <a:extLst>
              <a:ext uri="{FF2B5EF4-FFF2-40B4-BE49-F238E27FC236}">
                <a16:creationId xmlns:a16="http://schemas.microsoft.com/office/drawing/2014/main" id="{C0D04253-90A6-2C4E-9117-023C59C7A097}"/>
              </a:ext>
            </a:extLst>
          </p:cNvPr>
          <p:cNvSpPr txBox="1"/>
          <p:nvPr/>
        </p:nvSpPr>
        <p:spPr>
          <a:xfrm>
            <a:off x="6394013" y="2231556"/>
            <a:ext cx="2731375" cy="2585323"/>
          </a:xfrm>
          <a:prstGeom prst="rect">
            <a:avLst/>
          </a:prstGeom>
          <a:noFill/>
        </p:spPr>
        <p:txBody>
          <a:bodyPr wrap="square" rtlCol="0">
            <a:spAutoFit/>
          </a:bodyPr>
          <a:lstStyle/>
          <a:p>
            <a:r>
              <a:rPr lang="en-US" dirty="0"/>
              <a:t>Hundreds of spurious correlations!</a:t>
            </a:r>
          </a:p>
          <a:p>
            <a:endParaRPr lang="en-US" dirty="0"/>
          </a:p>
          <a:p>
            <a:r>
              <a:rPr lang="en-US" dirty="0"/>
              <a:t>When tracking 100 companies, we may find ~100 pairs that appear to be very strongly correlated.</a:t>
            </a:r>
          </a:p>
          <a:p>
            <a:endParaRPr lang="en-US" dirty="0"/>
          </a:p>
          <a:p>
            <a:r>
              <a:rPr lang="en-US" dirty="0"/>
              <a:t>None of this is real!!</a:t>
            </a:r>
          </a:p>
        </p:txBody>
      </p:sp>
    </p:spTree>
    <p:extLst>
      <p:ext uri="{BB962C8B-B14F-4D97-AF65-F5344CB8AC3E}">
        <p14:creationId xmlns:p14="http://schemas.microsoft.com/office/powerpoint/2010/main" val="34049350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Is Big Data different?  Some ways it might be…</a:t>
            </a:r>
          </a:p>
        </p:txBody>
      </p:sp>
      <p:sp>
        <p:nvSpPr>
          <p:cNvPr id="3" name="Content Placeholder 2"/>
          <p:cNvSpPr>
            <a:spLocks noGrp="1"/>
          </p:cNvSpPr>
          <p:nvPr>
            <p:ph idx="1"/>
          </p:nvPr>
        </p:nvSpPr>
        <p:spPr>
          <a:xfrm>
            <a:off x="685800" y="1660358"/>
            <a:ext cx="8229599" cy="4297363"/>
          </a:xfrm>
        </p:spPr>
        <p:txBody>
          <a:bodyPr/>
          <a:lstStyle/>
          <a:p>
            <a:r>
              <a:rPr lang="en-US" sz="2000" dirty="0"/>
              <a:t>Big P vs. Big N</a:t>
            </a:r>
          </a:p>
          <a:p>
            <a:pPr lvl="1"/>
            <a:r>
              <a:rPr lang="en-US" sz="1800" dirty="0"/>
              <a:t>P = number of variables (columns)</a:t>
            </a:r>
          </a:p>
          <a:p>
            <a:pPr lvl="1"/>
            <a:r>
              <a:rPr lang="en-US" sz="1800" dirty="0"/>
              <a:t>N = number of records</a:t>
            </a:r>
            <a:endParaRPr lang="en-US" sz="2000" dirty="0"/>
          </a:p>
          <a:p>
            <a:r>
              <a:rPr lang="en-US" sz="2000" dirty="0"/>
              <a:t>Marginal cost of increasing N is essentially zero!</a:t>
            </a:r>
          </a:p>
          <a:p>
            <a:r>
              <a:rPr lang="en-US" sz="2000" dirty="0"/>
              <a:t>But while &gt;N decreases variance, it amplifies bias</a:t>
            </a:r>
          </a:p>
          <a:p>
            <a:pPr lvl="1"/>
            <a:r>
              <a:rPr lang="en-US" sz="2000" dirty="0"/>
              <a:t>Ex: You log all clicks to your website to model user behavior, but this only samples current users, not the users you want to attract.</a:t>
            </a:r>
          </a:p>
          <a:p>
            <a:pPr lvl="1"/>
            <a:r>
              <a:rPr lang="en-US" sz="2000" dirty="0"/>
              <a:t>Ex: Using mobile data to infer buying behavior or traffic patterns?</a:t>
            </a:r>
          </a:p>
          <a:p>
            <a:r>
              <a:rPr lang="en-US" sz="2000" dirty="0"/>
              <a:t>Beware multiple hypothesis tests </a:t>
            </a:r>
          </a:p>
          <a:p>
            <a:pPr lvl="1"/>
            <a:r>
              <a:rPr lang="en-US" sz="1800" dirty="0"/>
              <a:t>“Green jelly beans cause acne”	</a:t>
            </a:r>
          </a:p>
        </p:txBody>
      </p:sp>
      <p:sp>
        <p:nvSpPr>
          <p:cNvPr id="4" name="Date Placeholder 3"/>
          <p:cNvSpPr>
            <a:spLocks noGrp="1"/>
          </p:cNvSpPr>
          <p:nvPr>
            <p:ph type="dt" sz="half" idx="10"/>
          </p:nvPr>
        </p:nvSpPr>
        <p:spPr/>
        <p:txBody>
          <a:bodyPr/>
          <a:lstStyle/>
          <a:p>
            <a:fld id="{C9A95E4C-AF23-CE49-AB06-9E0E679776B1}" type="datetime1">
              <a:rPr lang="en-US"/>
              <a:t>3/29/22</a:t>
            </a:fld>
            <a:endParaRPr lang="en-US"/>
          </a:p>
        </p:txBody>
      </p:sp>
      <p:sp>
        <p:nvSpPr>
          <p:cNvPr id="5" name="Footer Placeholder 4"/>
          <p:cNvSpPr>
            <a:spLocks noGrp="1"/>
          </p:cNvSpPr>
          <p:nvPr>
            <p:ph type="ftr" sz="quarter" idx="11"/>
          </p:nvPr>
        </p:nvSpPr>
        <p:spPr/>
        <p:txBody>
          <a:bodyPr/>
          <a:lstStyle/>
          <a:p>
            <a:pPr>
              <a:defRPr/>
            </a:pPr>
            <a:r>
              <a:rPr lang="en-US"/>
              <a:t>Bill Howe, UW</a:t>
            </a:r>
            <a:endParaRPr lang="en-US" dirty="0"/>
          </a:p>
        </p:txBody>
      </p:sp>
      <p:sp>
        <p:nvSpPr>
          <p:cNvPr id="6" name="Slide Number Placeholder 5"/>
          <p:cNvSpPr>
            <a:spLocks noGrp="1"/>
          </p:cNvSpPr>
          <p:nvPr>
            <p:ph type="sldNum" sz="quarter" idx="12"/>
          </p:nvPr>
        </p:nvSpPr>
        <p:spPr/>
        <p:txBody>
          <a:bodyPr/>
          <a:lstStyle/>
          <a:p>
            <a:fld id="{A12D6CCC-2396-634D-8A9D-DFA1A30244AA}" type="slidenum">
              <a:rPr lang="en-US"/>
              <a:pPr/>
              <a:t>43</a:t>
            </a:fld>
            <a:endParaRPr lang="en-US"/>
          </a:p>
        </p:txBody>
      </p:sp>
    </p:spTree>
    <p:extLst>
      <p:ext uri="{BB962C8B-B14F-4D97-AF65-F5344CB8AC3E}">
        <p14:creationId xmlns:p14="http://schemas.microsoft.com/office/powerpoint/2010/main" val="318689331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DCBAA4C-9823-1E44-A93E-841A3494467C}"/>
              </a:ext>
            </a:extLst>
          </p:cNvPr>
          <p:cNvSpPr>
            <a:spLocks noGrp="1"/>
          </p:cNvSpPr>
          <p:nvPr>
            <p:ph type="dt" sz="half" idx="10"/>
          </p:nvPr>
        </p:nvSpPr>
        <p:spPr/>
        <p:txBody>
          <a:bodyPr/>
          <a:lstStyle/>
          <a:p>
            <a:fld id="{7B55FEDD-6FD9-7942-8E57-CDDA6D5C3512}" type="datetime1">
              <a:rPr lang="en-US" smtClean="0"/>
              <a:pPr/>
              <a:t>3/29/22</a:t>
            </a:fld>
            <a:endParaRPr lang="en-US"/>
          </a:p>
        </p:txBody>
      </p:sp>
      <p:sp>
        <p:nvSpPr>
          <p:cNvPr id="5" name="Footer Placeholder 4">
            <a:extLst>
              <a:ext uri="{FF2B5EF4-FFF2-40B4-BE49-F238E27FC236}">
                <a16:creationId xmlns:a16="http://schemas.microsoft.com/office/drawing/2014/main" id="{69CA6C9A-E288-A049-8024-E7C7AC0946C8}"/>
              </a:ext>
            </a:extLst>
          </p:cNvPr>
          <p:cNvSpPr>
            <a:spLocks noGrp="1"/>
          </p:cNvSpPr>
          <p:nvPr>
            <p:ph type="ftr" sz="quarter" idx="11"/>
          </p:nvPr>
        </p:nvSpPr>
        <p:spPr/>
        <p:txBody>
          <a:bodyPr/>
          <a:lstStyle/>
          <a:p>
            <a:pPr>
              <a:defRPr/>
            </a:pPr>
            <a:r>
              <a:rPr lang="en-US"/>
              <a:t>Bill Howe, UW</a:t>
            </a:r>
            <a:endParaRPr lang="en-US" dirty="0"/>
          </a:p>
        </p:txBody>
      </p:sp>
      <p:sp>
        <p:nvSpPr>
          <p:cNvPr id="6" name="Slide Number Placeholder 5">
            <a:extLst>
              <a:ext uri="{FF2B5EF4-FFF2-40B4-BE49-F238E27FC236}">
                <a16:creationId xmlns:a16="http://schemas.microsoft.com/office/drawing/2014/main" id="{772596CD-DC13-6D4A-8BDF-90AA53FCAC1C}"/>
              </a:ext>
            </a:extLst>
          </p:cNvPr>
          <p:cNvSpPr>
            <a:spLocks noGrp="1"/>
          </p:cNvSpPr>
          <p:nvPr>
            <p:ph type="sldNum" sz="quarter" idx="12"/>
          </p:nvPr>
        </p:nvSpPr>
        <p:spPr/>
        <p:txBody>
          <a:bodyPr/>
          <a:lstStyle/>
          <a:p>
            <a:fld id="{A12D6CCC-2396-634D-8A9D-DFA1A30244AA}" type="slidenum">
              <a:rPr lang="en-US" smtClean="0"/>
              <a:pPr/>
              <a:t>44</a:t>
            </a:fld>
            <a:endParaRPr lang="en-US"/>
          </a:p>
        </p:txBody>
      </p:sp>
      <p:pic>
        <p:nvPicPr>
          <p:cNvPr id="7" name="Picture 6">
            <a:extLst>
              <a:ext uri="{FF2B5EF4-FFF2-40B4-BE49-F238E27FC236}">
                <a16:creationId xmlns:a16="http://schemas.microsoft.com/office/drawing/2014/main" id="{7D75F0B8-4540-6E4C-AEC3-748211F31CF8}"/>
              </a:ext>
            </a:extLst>
          </p:cNvPr>
          <p:cNvPicPr>
            <a:picLocks noChangeAspect="1"/>
          </p:cNvPicPr>
          <p:nvPr/>
        </p:nvPicPr>
        <p:blipFill>
          <a:blip r:embed="rId2"/>
          <a:stretch>
            <a:fillRect/>
          </a:stretch>
        </p:blipFill>
        <p:spPr>
          <a:xfrm>
            <a:off x="1370067" y="267552"/>
            <a:ext cx="6103883" cy="16932625"/>
          </a:xfrm>
          <a:prstGeom prst="rect">
            <a:avLst/>
          </a:prstGeom>
        </p:spPr>
      </p:pic>
    </p:spTree>
    <p:extLst>
      <p:ext uri="{BB962C8B-B14F-4D97-AF65-F5344CB8AC3E}">
        <p14:creationId xmlns:p14="http://schemas.microsoft.com/office/powerpoint/2010/main" val="304813262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C8ECC12-6574-574B-B70A-499BAD2A677D}"/>
              </a:ext>
            </a:extLst>
          </p:cNvPr>
          <p:cNvSpPr>
            <a:spLocks noGrp="1"/>
          </p:cNvSpPr>
          <p:nvPr>
            <p:ph type="dt" sz="half" idx="10"/>
          </p:nvPr>
        </p:nvSpPr>
        <p:spPr/>
        <p:txBody>
          <a:bodyPr/>
          <a:lstStyle/>
          <a:p>
            <a:fld id="{65FCB4E5-F5CA-CD47-9AE3-A07BD6AB5419}" type="datetime1">
              <a:rPr lang="en-US" smtClean="0"/>
              <a:pPr/>
              <a:t>3/29/22</a:t>
            </a:fld>
            <a:endParaRPr lang="en-US"/>
          </a:p>
        </p:txBody>
      </p:sp>
      <p:sp>
        <p:nvSpPr>
          <p:cNvPr id="3" name="Footer Placeholder 2">
            <a:extLst>
              <a:ext uri="{FF2B5EF4-FFF2-40B4-BE49-F238E27FC236}">
                <a16:creationId xmlns:a16="http://schemas.microsoft.com/office/drawing/2014/main" id="{C8284124-281A-E04C-A9E5-426954FE00B5}"/>
              </a:ext>
            </a:extLst>
          </p:cNvPr>
          <p:cNvSpPr>
            <a:spLocks noGrp="1"/>
          </p:cNvSpPr>
          <p:nvPr>
            <p:ph type="ftr" sz="quarter" idx="11"/>
          </p:nvPr>
        </p:nvSpPr>
        <p:spPr/>
        <p:txBody>
          <a:bodyPr/>
          <a:lstStyle/>
          <a:p>
            <a:pPr>
              <a:defRPr/>
            </a:pPr>
            <a:r>
              <a:rPr lang="en-US"/>
              <a:t>Bill Howe, UW</a:t>
            </a:r>
          </a:p>
        </p:txBody>
      </p:sp>
      <p:sp>
        <p:nvSpPr>
          <p:cNvPr id="4" name="Slide Number Placeholder 3">
            <a:extLst>
              <a:ext uri="{FF2B5EF4-FFF2-40B4-BE49-F238E27FC236}">
                <a16:creationId xmlns:a16="http://schemas.microsoft.com/office/drawing/2014/main" id="{1B4916B4-EECB-5241-B144-1BD5AB9C5DBA}"/>
              </a:ext>
            </a:extLst>
          </p:cNvPr>
          <p:cNvSpPr>
            <a:spLocks noGrp="1"/>
          </p:cNvSpPr>
          <p:nvPr>
            <p:ph type="sldNum" sz="quarter" idx="12"/>
          </p:nvPr>
        </p:nvSpPr>
        <p:spPr/>
        <p:txBody>
          <a:bodyPr/>
          <a:lstStyle/>
          <a:p>
            <a:fld id="{354DEEC5-EA09-464B-9CF2-C5C5C68E1237}" type="slidenum">
              <a:rPr lang="en-US" smtClean="0"/>
              <a:pPr/>
              <a:t>45</a:t>
            </a:fld>
            <a:endParaRPr lang="en-US"/>
          </a:p>
        </p:txBody>
      </p:sp>
      <p:pic>
        <p:nvPicPr>
          <p:cNvPr id="6" name="Picture 5" descr="A close up of text on a black background&#10;&#10;Description automatically generated">
            <a:extLst>
              <a:ext uri="{FF2B5EF4-FFF2-40B4-BE49-F238E27FC236}">
                <a16:creationId xmlns:a16="http://schemas.microsoft.com/office/drawing/2014/main" id="{C4C66B1C-47BB-A64A-B33B-592DF4E04459}"/>
              </a:ext>
            </a:extLst>
          </p:cNvPr>
          <p:cNvPicPr>
            <a:picLocks noChangeAspect="1"/>
          </p:cNvPicPr>
          <p:nvPr/>
        </p:nvPicPr>
        <p:blipFill>
          <a:blip r:embed="rId2"/>
          <a:stretch>
            <a:fillRect/>
          </a:stretch>
        </p:blipFill>
        <p:spPr>
          <a:xfrm>
            <a:off x="863600" y="425450"/>
            <a:ext cx="7416800" cy="6007100"/>
          </a:xfrm>
          <a:prstGeom prst="rect">
            <a:avLst/>
          </a:prstGeom>
        </p:spPr>
      </p:pic>
      <p:sp>
        <p:nvSpPr>
          <p:cNvPr id="7" name="Rectangle 6">
            <a:extLst>
              <a:ext uri="{FF2B5EF4-FFF2-40B4-BE49-F238E27FC236}">
                <a16:creationId xmlns:a16="http://schemas.microsoft.com/office/drawing/2014/main" id="{53967BE1-1117-6E4E-9299-30D0C6AC8B53}"/>
              </a:ext>
            </a:extLst>
          </p:cNvPr>
          <p:cNvSpPr/>
          <p:nvPr/>
        </p:nvSpPr>
        <p:spPr>
          <a:xfrm>
            <a:off x="5370786" y="2858814"/>
            <a:ext cx="1397876" cy="2543503"/>
          </a:xfrm>
          <a:prstGeom prst="rect">
            <a:avLst/>
          </a:prstGeom>
          <a:noFill/>
          <a:ln w="38100">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8089208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E574A2A-4F25-5045-9D7C-21E308576CC9}"/>
              </a:ext>
            </a:extLst>
          </p:cNvPr>
          <p:cNvSpPr>
            <a:spLocks noGrp="1"/>
          </p:cNvSpPr>
          <p:nvPr>
            <p:ph type="dt" sz="half" idx="10"/>
          </p:nvPr>
        </p:nvSpPr>
        <p:spPr/>
        <p:txBody>
          <a:bodyPr/>
          <a:lstStyle/>
          <a:p>
            <a:fld id="{65FCB4E5-F5CA-CD47-9AE3-A07BD6AB5419}" type="datetime1">
              <a:rPr lang="en-US" smtClean="0"/>
              <a:pPr/>
              <a:t>3/29/22</a:t>
            </a:fld>
            <a:endParaRPr lang="en-US"/>
          </a:p>
        </p:txBody>
      </p:sp>
      <p:sp>
        <p:nvSpPr>
          <p:cNvPr id="3" name="Footer Placeholder 2">
            <a:extLst>
              <a:ext uri="{FF2B5EF4-FFF2-40B4-BE49-F238E27FC236}">
                <a16:creationId xmlns:a16="http://schemas.microsoft.com/office/drawing/2014/main" id="{9FD02497-7FEB-4848-A269-D1C01F68DF2E}"/>
              </a:ext>
            </a:extLst>
          </p:cNvPr>
          <p:cNvSpPr>
            <a:spLocks noGrp="1"/>
          </p:cNvSpPr>
          <p:nvPr>
            <p:ph type="ftr" sz="quarter" idx="11"/>
          </p:nvPr>
        </p:nvSpPr>
        <p:spPr/>
        <p:txBody>
          <a:bodyPr/>
          <a:lstStyle/>
          <a:p>
            <a:pPr>
              <a:defRPr/>
            </a:pPr>
            <a:r>
              <a:rPr lang="en-US"/>
              <a:t>Bill Howe, UW</a:t>
            </a:r>
          </a:p>
        </p:txBody>
      </p:sp>
      <p:sp>
        <p:nvSpPr>
          <p:cNvPr id="4" name="Slide Number Placeholder 3">
            <a:extLst>
              <a:ext uri="{FF2B5EF4-FFF2-40B4-BE49-F238E27FC236}">
                <a16:creationId xmlns:a16="http://schemas.microsoft.com/office/drawing/2014/main" id="{6202B551-507D-754C-9137-F248466F5778}"/>
              </a:ext>
            </a:extLst>
          </p:cNvPr>
          <p:cNvSpPr>
            <a:spLocks noGrp="1"/>
          </p:cNvSpPr>
          <p:nvPr>
            <p:ph type="sldNum" sz="quarter" idx="12"/>
          </p:nvPr>
        </p:nvSpPr>
        <p:spPr/>
        <p:txBody>
          <a:bodyPr/>
          <a:lstStyle/>
          <a:p>
            <a:fld id="{354DEEC5-EA09-464B-9CF2-C5C5C68E1237}" type="slidenum">
              <a:rPr lang="en-US" smtClean="0"/>
              <a:pPr/>
              <a:t>46</a:t>
            </a:fld>
            <a:endParaRPr lang="en-US"/>
          </a:p>
        </p:txBody>
      </p:sp>
      <p:pic>
        <p:nvPicPr>
          <p:cNvPr id="6" name="Picture 5" descr="A close up of text on a black background&#10;&#10;Description automatically generated">
            <a:extLst>
              <a:ext uri="{FF2B5EF4-FFF2-40B4-BE49-F238E27FC236}">
                <a16:creationId xmlns:a16="http://schemas.microsoft.com/office/drawing/2014/main" id="{E78EB57F-56F4-0C46-8AE6-BC83B8E5392A}"/>
              </a:ext>
            </a:extLst>
          </p:cNvPr>
          <p:cNvPicPr>
            <a:picLocks noChangeAspect="1"/>
          </p:cNvPicPr>
          <p:nvPr/>
        </p:nvPicPr>
        <p:blipFill>
          <a:blip r:embed="rId2"/>
          <a:stretch>
            <a:fillRect/>
          </a:stretch>
        </p:blipFill>
        <p:spPr>
          <a:xfrm>
            <a:off x="1685469" y="0"/>
            <a:ext cx="5773062" cy="6858000"/>
          </a:xfrm>
          <a:prstGeom prst="rect">
            <a:avLst/>
          </a:prstGeom>
        </p:spPr>
      </p:pic>
    </p:spTree>
    <p:extLst>
      <p:ext uri="{BB962C8B-B14F-4D97-AF65-F5344CB8AC3E}">
        <p14:creationId xmlns:p14="http://schemas.microsoft.com/office/powerpoint/2010/main" val="90679331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D4C70C0-3D8A-2E45-ADEF-FA891A470D5C}"/>
              </a:ext>
            </a:extLst>
          </p:cNvPr>
          <p:cNvSpPr>
            <a:spLocks noGrp="1"/>
          </p:cNvSpPr>
          <p:nvPr>
            <p:ph type="title"/>
          </p:nvPr>
        </p:nvSpPr>
        <p:spPr/>
        <p:txBody>
          <a:bodyPr/>
          <a:lstStyle/>
          <a:p>
            <a:r>
              <a:rPr lang="en-US" dirty="0"/>
              <a:t>Other concerns</a:t>
            </a:r>
          </a:p>
        </p:txBody>
      </p:sp>
      <p:sp>
        <p:nvSpPr>
          <p:cNvPr id="8" name="Text Placeholder 7">
            <a:extLst>
              <a:ext uri="{FF2B5EF4-FFF2-40B4-BE49-F238E27FC236}">
                <a16:creationId xmlns:a16="http://schemas.microsoft.com/office/drawing/2014/main" id="{4632C836-ECCA-BC42-93A2-430F8D449ABE}"/>
              </a:ext>
            </a:extLst>
          </p:cNvPr>
          <p:cNvSpPr>
            <a:spLocks noGrp="1"/>
          </p:cNvSpPr>
          <p:nvPr>
            <p:ph type="body" idx="1"/>
          </p:nvPr>
        </p:nvSpPr>
        <p:spPr/>
        <p:txBody>
          <a:bodyPr/>
          <a:lstStyle/>
          <a:p>
            <a:endParaRPr lang="en-US"/>
          </a:p>
        </p:txBody>
      </p:sp>
      <p:sp>
        <p:nvSpPr>
          <p:cNvPr id="4" name="Date Placeholder 3">
            <a:extLst>
              <a:ext uri="{FF2B5EF4-FFF2-40B4-BE49-F238E27FC236}">
                <a16:creationId xmlns:a16="http://schemas.microsoft.com/office/drawing/2014/main" id="{3894B7AA-3B9D-7244-926B-86C11D09CCA8}"/>
              </a:ext>
            </a:extLst>
          </p:cNvPr>
          <p:cNvSpPr>
            <a:spLocks noGrp="1"/>
          </p:cNvSpPr>
          <p:nvPr>
            <p:ph type="dt" sz="half" idx="10"/>
          </p:nvPr>
        </p:nvSpPr>
        <p:spPr/>
        <p:txBody>
          <a:bodyPr/>
          <a:lstStyle/>
          <a:p>
            <a:fld id="{7B55FEDD-6FD9-7942-8E57-CDDA6D5C3512}" type="datetime1">
              <a:rPr lang="en-US" smtClean="0"/>
              <a:pPr/>
              <a:t>3/29/22</a:t>
            </a:fld>
            <a:endParaRPr lang="en-US"/>
          </a:p>
        </p:txBody>
      </p:sp>
      <p:sp>
        <p:nvSpPr>
          <p:cNvPr id="5" name="Footer Placeholder 4">
            <a:extLst>
              <a:ext uri="{FF2B5EF4-FFF2-40B4-BE49-F238E27FC236}">
                <a16:creationId xmlns:a16="http://schemas.microsoft.com/office/drawing/2014/main" id="{E46B85B9-9157-564A-AF45-296C0875BCA2}"/>
              </a:ext>
            </a:extLst>
          </p:cNvPr>
          <p:cNvSpPr>
            <a:spLocks noGrp="1"/>
          </p:cNvSpPr>
          <p:nvPr>
            <p:ph type="ftr" sz="quarter" idx="11"/>
          </p:nvPr>
        </p:nvSpPr>
        <p:spPr/>
        <p:txBody>
          <a:bodyPr/>
          <a:lstStyle/>
          <a:p>
            <a:pPr>
              <a:defRPr/>
            </a:pPr>
            <a:r>
              <a:rPr lang="en-US"/>
              <a:t>Bill Howe, UW</a:t>
            </a:r>
            <a:endParaRPr lang="en-US" dirty="0"/>
          </a:p>
        </p:txBody>
      </p:sp>
      <p:sp>
        <p:nvSpPr>
          <p:cNvPr id="6" name="Slide Number Placeholder 5">
            <a:extLst>
              <a:ext uri="{FF2B5EF4-FFF2-40B4-BE49-F238E27FC236}">
                <a16:creationId xmlns:a16="http://schemas.microsoft.com/office/drawing/2014/main" id="{D281748F-FCB3-4F41-95D1-2D5323507244}"/>
              </a:ext>
            </a:extLst>
          </p:cNvPr>
          <p:cNvSpPr>
            <a:spLocks noGrp="1"/>
          </p:cNvSpPr>
          <p:nvPr>
            <p:ph type="sldNum" sz="quarter" idx="12"/>
          </p:nvPr>
        </p:nvSpPr>
        <p:spPr/>
        <p:txBody>
          <a:bodyPr/>
          <a:lstStyle/>
          <a:p>
            <a:fld id="{A12D6CCC-2396-634D-8A9D-DFA1A30244AA}" type="slidenum">
              <a:rPr lang="en-US" smtClean="0"/>
              <a:pPr/>
              <a:t>47</a:t>
            </a:fld>
            <a:endParaRPr lang="en-US"/>
          </a:p>
        </p:txBody>
      </p:sp>
    </p:spTree>
    <p:extLst>
      <p:ext uri="{BB962C8B-B14F-4D97-AF65-F5344CB8AC3E}">
        <p14:creationId xmlns:p14="http://schemas.microsoft.com/office/powerpoint/2010/main" val="387046193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EB55BD4A-5E58-A445-97ED-31E8F1534B1D}" type="datetime1">
              <a:rPr lang="en-US"/>
              <a:t>3/29/22</a:t>
            </a:fld>
            <a:endParaRPr lang="en-US"/>
          </a:p>
        </p:txBody>
      </p:sp>
      <p:sp>
        <p:nvSpPr>
          <p:cNvPr id="5" name="Footer Placeholder 4"/>
          <p:cNvSpPr>
            <a:spLocks noGrp="1"/>
          </p:cNvSpPr>
          <p:nvPr>
            <p:ph type="ftr" sz="quarter" idx="11"/>
          </p:nvPr>
        </p:nvSpPr>
        <p:spPr/>
        <p:txBody>
          <a:bodyPr/>
          <a:lstStyle/>
          <a:p>
            <a:pPr>
              <a:defRPr/>
            </a:pPr>
            <a:r>
              <a:rPr lang="en-US"/>
              <a:t>Bill Howe, Data Science, Autumn 2012</a:t>
            </a:r>
          </a:p>
        </p:txBody>
      </p:sp>
      <p:sp>
        <p:nvSpPr>
          <p:cNvPr id="6" name="Slide Number Placeholder 5"/>
          <p:cNvSpPr>
            <a:spLocks noGrp="1"/>
          </p:cNvSpPr>
          <p:nvPr>
            <p:ph type="sldNum" sz="quarter" idx="12"/>
          </p:nvPr>
        </p:nvSpPr>
        <p:spPr/>
        <p:txBody>
          <a:bodyPr/>
          <a:lstStyle/>
          <a:p>
            <a:fld id="{692883AC-E72C-294B-86D2-A63D5043FD85}" type="slidenum">
              <a:rPr lang="en-US"/>
              <a:pPr/>
              <a:t>48</a:t>
            </a:fld>
            <a:endParaRPr lang="en-US"/>
          </a:p>
        </p:txBody>
      </p:sp>
      <p:sp>
        <p:nvSpPr>
          <p:cNvPr id="9" name="Rectangle 8"/>
          <p:cNvSpPr/>
          <p:nvPr/>
        </p:nvSpPr>
        <p:spPr>
          <a:xfrm>
            <a:off x="655053" y="6356350"/>
            <a:ext cx="7854695" cy="307777"/>
          </a:xfrm>
          <a:prstGeom prst="rect">
            <a:avLst/>
          </a:prstGeom>
          <a:solidFill>
            <a:schemeClr val="bg1"/>
          </a:solidFill>
        </p:spPr>
        <p:txBody>
          <a:bodyPr wrap="square">
            <a:spAutoFit/>
          </a:bodyPr>
          <a:lstStyle/>
          <a:p>
            <a:r>
              <a:rPr lang="en-US" sz="1400"/>
              <a:t>http://www.newyorker.com/reporting/2010/12/13/101213fa_fact_lehrer</a:t>
            </a:r>
          </a:p>
        </p:txBody>
      </p:sp>
      <p:sp>
        <p:nvSpPr>
          <p:cNvPr id="11" name="Rectangle 10"/>
          <p:cNvSpPr/>
          <p:nvPr/>
        </p:nvSpPr>
        <p:spPr>
          <a:xfrm>
            <a:off x="655053" y="2667000"/>
            <a:ext cx="8153400" cy="1107996"/>
          </a:xfrm>
          <a:prstGeom prst="rect">
            <a:avLst/>
          </a:prstGeom>
        </p:spPr>
        <p:txBody>
          <a:bodyPr wrap="square">
            <a:spAutoFit/>
          </a:bodyPr>
          <a:lstStyle/>
          <a:p>
            <a:r>
              <a:rPr lang="en-US" sz="1600" b="1"/>
              <a:t>Anders Pape Møller, 1991</a:t>
            </a:r>
          </a:p>
          <a:p>
            <a:r>
              <a:rPr lang="en-US" sz="1600"/>
              <a:t>“female barn swallows were far more likely to mate with male birds that had long, symmetrical feathers”</a:t>
            </a:r>
          </a:p>
          <a:p>
            <a:r>
              <a:rPr lang="en-US" sz="1600"/>
              <a:t>“Between 1992 and 1997, the average effect size shrank by eighty per cent.”</a:t>
            </a:r>
          </a:p>
        </p:txBody>
      </p:sp>
      <p:sp>
        <p:nvSpPr>
          <p:cNvPr id="12" name="Rectangle 11"/>
          <p:cNvSpPr/>
          <p:nvPr/>
        </p:nvSpPr>
        <p:spPr>
          <a:xfrm>
            <a:off x="655053" y="5105400"/>
            <a:ext cx="7650747" cy="1077218"/>
          </a:xfrm>
          <a:prstGeom prst="rect">
            <a:avLst/>
          </a:prstGeom>
        </p:spPr>
        <p:txBody>
          <a:bodyPr wrap="square">
            <a:spAutoFit/>
          </a:bodyPr>
          <a:lstStyle/>
          <a:p>
            <a:r>
              <a:rPr lang="en-US" sz="1600" b="1"/>
              <a:t>Joseph Rhine, 1930s, coiner of the term extrasensory perception</a:t>
            </a:r>
          </a:p>
          <a:p>
            <a:r>
              <a:rPr lang="en-US" sz="1600"/>
              <a:t>Tested individuals with card-guessing experiments.   A few students achieved multiple low-probability streaks.  But there was a “decline effect” – their performance became worse over time.</a:t>
            </a:r>
          </a:p>
        </p:txBody>
      </p:sp>
      <p:sp>
        <p:nvSpPr>
          <p:cNvPr id="13" name="TextBox 12"/>
          <p:cNvSpPr txBox="1"/>
          <p:nvPr/>
        </p:nvSpPr>
        <p:spPr>
          <a:xfrm>
            <a:off x="486527" y="685800"/>
            <a:ext cx="5411370" cy="830997"/>
          </a:xfrm>
          <a:prstGeom prst="rect">
            <a:avLst/>
          </a:prstGeom>
          <a:noFill/>
        </p:spPr>
        <p:txBody>
          <a:bodyPr wrap="square" rtlCol="0">
            <a:spAutoFit/>
          </a:bodyPr>
          <a:lstStyle/>
          <a:p>
            <a:r>
              <a:rPr lang="en-US" sz="2400"/>
              <a:t>Jonah Lehrer, 2010, The New Yorker</a:t>
            </a:r>
          </a:p>
          <a:p>
            <a:r>
              <a:rPr lang="en-US" sz="2400"/>
              <a:t>The Truth Wears off</a:t>
            </a:r>
          </a:p>
        </p:txBody>
      </p:sp>
      <p:sp>
        <p:nvSpPr>
          <p:cNvPr id="15" name="Rectangle 14"/>
          <p:cNvSpPr/>
          <p:nvPr/>
        </p:nvSpPr>
        <p:spPr>
          <a:xfrm>
            <a:off x="685800" y="1723923"/>
            <a:ext cx="7899065" cy="830997"/>
          </a:xfrm>
          <a:prstGeom prst="rect">
            <a:avLst/>
          </a:prstGeom>
        </p:spPr>
        <p:txBody>
          <a:bodyPr wrap="square">
            <a:spAutoFit/>
          </a:bodyPr>
          <a:lstStyle/>
          <a:p>
            <a:r>
              <a:rPr lang="en-US" sz="1600" b="1"/>
              <a:t>John Davis, University of Illinois</a:t>
            </a:r>
          </a:p>
          <a:p>
            <a:r>
              <a:rPr lang="en-US" sz="1600"/>
              <a:t>“Davis has a forthcoming analysis demonstrating that the efficacy of antidepressants has gone down as much as threefold in recent decades.”</a:t>
            </a:r>
          </a:p>
        </p:txBody>
      </p:sp>
      <p:sp>
        <p:nvSpPr>
          <p:cNvPr id="16" name="Rectangle 15"/>
          <p:cNvSpPr/>
          <p:nvPr/>
        </p:nvSpPr>
        <p:spPr>
          <a:xfrm>
            <a:off x="655053" y="3886200"/>
            <a:ext cx="7315200" cy="1077218"/>
          </a:xfrm>
          <a:prstGeom prst="rect">
            <a:avLst/>
          </a:prstGeom>
        </p:spPr>
        <p:txBody>
          <a:bodyPr wrap="square">
            <a:spAutoFit/>
          </a:bodyPr>
          <a:lstStyle/>
          <a:p>
            <a:r>
              <a:rPr lang="en-US" sz="1600" b="1"/>
              <a:t>Jonathan Schooler, 1990</a:t>
            </a:r>
          </a:p>
          <a:p>
            <a:r>
              <a:rPr lang="en-US" sz="1600"/>
              <a:t>“subjects shown a face and asked to describe it were much less likely to recognize the face when shown it later than those who had simply looked at it.”</a:t>
            </a:r>
          </a:p>
          <a:p>
            <a:r>
              <a:rPr lang="en-US" sz="1600"/>
              <a:t>The effect became increasingly difficult to measure. </a:t>
            </a:r>
          </a:p>
        </p:txBody>
      </p:sp>
    </p:spTree>
    <p:extLst>
      <p:ext uri="{BB962C8B-B14F-4D97-AF65-F5344CB8AC3E}">
        <p14:creationId xmlns:p14="http://schemas.microsoft.com/office/powerpoint/2010/main" val="125763264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pPr algn="l"/>
            <a:r>
              <a:rPr lang="en-US" sz="3600"/>
              <a:t>Publication Bias</a:t>
            </a:r>
          </a:p>
        </p:txBody>
      </p:sp>
      <p:sp>
        <p:nvSpPr>
          <p:cNvPr id="4" name="Date Placeholder 3"/>
          <p:cNvSpPr>
            <a:spLocks noGrp="1"/>
          </p:cNvSpPr>
          <p:nvPr>
            <p:ph type="dt" sz="half" idx="10"/>
          </p:nvPr>
        </p:nvSpPr>
        <p:spPr/>
        <p:txBody>
          <a:bodyPr/>
          <a:lstStyle/>
          <a:p>
            <a:fld id="{EB55BD4A-5E58-A445-97ED-31E8F1534B1D}" type="datetime1">
              <a:rPr lang="en-US"/>
              <a:t>3/29/22</a:t>
            </a:fld>
            <a:endParaRPr lang="en-US"/>
          </a:p>
        </p:txBody>
      </p:sp>
      <p:sp>
        <p:nvSpPr>
          <p:cNvPr id="5" name="Footer Placeholder 4"/>
          <p:cNvSpPr>
            <a:spLocks noGrp="1"/>
          </p:cNvSpPr>
          <p:nvPr>
            <p:ph type="ftr" sz="quarter" idx="11"/>
          </p:nvPr>
        </p:nvSpPr>
        <p:spPr/>
        <p:txBody>
          <a:bodyPr/>
          <a:lstStyle/>
          <a:p>
            <a:pPr>
              <a:defRPr/>
            </a:pPr>
            <a:r>
              <a:rPr lang="en-US"/>
              <a:t>Bill Howe, Data Science, Autumn 2012</a:t>
            </a:r>
          </a:p>
        </p:txBody>
      </p:sp>
      <p:sp>
        <p:nvSpPr>
          <p:cNvPr id="6" name="Slide Number Placeholder 5"/>
          <p:cNvSpPr>
            <a:spLocks noGrp="1"/>
          </p:cNvSpPr>
          <p:nvPr>
            <p:ph type="sldNum" sz="quarter" idx="12"/>
          </p:nvPr>
        </p:nvSpPr>
        <p:spPr/>
        <p:txBody>
          <a:bodyPr/>
          <a:lstStyle/>
          <a:p>
            <a:fld id="{692883AC-E72C-294B-86D2-A63D5043FD85}" type="slidenum">
              <a:rPr lang="en-US"/>
              <a:pPr/>
              <a:t>49</a:t>
            </a:fld>
            <a:endParaRPr lang="en-US"/>
          </a:p>
        </p:txBody>
      </p:sp>
      <p:sp>
        <p:nvSpPr>
          <p:cNvPr id="9" name="Rectangle 8"/>
          <p:cNvSpPr/>
          <p:nvPr/>
        </p:nvSpPr>
        <p:spPr>
          <a:xfrm>
            <a:off x="685546" y="1676400"/>
            <a:ext cx="7833561" cy="923330"/>
          </a:xfrm>
          <a:prstGeom prst="rect">
            <a:avLst/>
          </a:prstGeom>
        </p:spPr>
        <p:txBody>
          <a:bodyPr wrap="square">
            <a:spAutoFit/>
          </a:bodyPr>
          <a:lstStyle/>
          <a:p>
            <a:r>
              <a:rPr lang="en-US"/>
              <a:t>“In the last few years, several meta-analyses have reappraised the efficacy and safety of antidepressants and concluded that the therapeutic value of these drugs may have been significantly overestimated.” </a:t>
            </a:r>
          </a:p>
        </p:txBody>
      </p:sp>
      <p:sp>
        <p:nvSpPr>
          <p:cNvPr id="10" name="Rectangle 9"/>
          <p:cNvSpPr/>
          <p:nvPr/>
        </p:nvSpPr>
        <p:spPr>
          <a:xfrm>
            <a:off x="457200" y="6043136"/>
            <a:ext cx="7473950" cy="738664"/>
          </a:xfrm>
          <a:prstGeom prst="rect">
            <a:avLst/>
          </a:prstGeom>
          <a:solidFill>
            <a:schemeClr val="bg1"/>
          </a:solidFill>
        </p:spPr>
        <p:txBody>
          <a:bodyPr wrap="square">
            <a:spAutoFit/>
          </a:bodyPr>
          <a:lstStyle/>
          <a:p>
            <a:r>
              <a:rPr lang="en-US" sz="1400" b="1" i="1"/>
              <a:t>Publication bias: What are the challenges and can they be overcome?</a:t>
            </a:r>
          </a:p>
          <a:p>
            <a:r>
              <a:rPr lang="en-US" sz="1400" i="1"/>
              <a:t>Ridha Joober, Norbert Schmitz, Lawrence Annable, and Patricia Boksa</a:t>
            </a:r>
          </a:p>
          <a:p>
            <a:r>
              <a:rPr lang="en-US" sz="1400" i="1"/>
              <a:t>J Psychiatry Neurosci. 2012 May; 37(3): 149–152. doi:  10.1503/jpn.120065</a:t>
            </a:r>
          </a:p>
        </p:txBody>
      </p:sp>
      <p:sp>
        <p:nvSpPr>
          <p:cNvPr id="11" name="Rectangle 10"/>
          <p:cNvSpPr/>
          <p:nvPr/>
        </p:nvSpPr>
        <p:spPr>
          <a:xfrm>
            <a:off x="658810" y="2750532"/>
            <a:ext cx="7370011" cy="923330"/>
          </a:xfrm>
          <a:prstGeom prst="rect">
            <a:avLst/>
          </a:prstGeom>
        </p:spPr>
        <p:txBody>
          <a:bodyPr wrap="square">
            <a:spAutoFit/>
          </a:bodyPr>
          <a:lstStyle/>
          <a:p>
            <a:r>
              <a:rPr lang="en-US"/>
              <a:t>“Although publication bias has been documented in the literature for decades and its origins and consequences debated extensively, there is evidence suggesting that this bias is increasing.”</a:t>
            </a:r>
          </a:p>
        </p:txBody>
      </p:sp>
      <p:sp>
        <p:nvSpPr>
          <p:cNvPr id="8" name="Rectangle 7"/>
          <p:cNvSpPr/>
          <p:nvPr/>
        </p:nvSpPr>
        <p:spPr>
          <a:xfrm>
            <a:off x="709863" y="3850957"/>
            <a:ext cx="7696200" cy="923330"/>
          </a:xfrm>
          <a:prstGeom prst="rect">
            <a:avLst/>
          </a:prstGeom>
        </p:spPr>
        <p:txBody>
          <a:bodyPr wrap="square">
            <a:spAutoFit/>
          </a:bodyPr>
          <a:lstStyle/>
          <a:p>
            <a:r>
              <a:rPr lang="en-US"/>
              <a:t>“A case in point is the field of biomedical research in autism spectrum disorder (ASD), which suggests that </a:t>
            </a:r>
            <a:r>
              <a:rPr lang="en-US" b="1"/>
              <a:t>in some areas negative results are completely absent</a:t>
            </a:r>
            <a:r>
              <a:rPr lang="en-US"/>
              <a:t>”</a:t>
            </a:r>
          </a:p>
        </p:txBody>
      </p:sp>
      <p:sp>
        <p:nvSpPr>
          <p:cNvPr id="12" name="TextBox 11"/>
          <p:cNvSpPr txBox="1"/>
          <p:nvPr/>
        </p:nvSpPr>
        <p:spPr>
          <a:xfrm>
            <a:off x="3081188" y="4468101"/>
            <a:ext cx="1898548" cy="276999"/>
          </a:xfrm>
          <a:prstGeom prst="rect">
            <a:avLst/>
          </a:prstGeom>
          <a:noFill/>
        </p:spPr>
        <p:txBody>
          <a:bodyPr wrap="square" rtlCol="0">
            <a:spAutoFit/>
          </a:bodyPr>
          <a:lstStyle/>
          <a:p>
            <a:r>
              <a:rPr lang="en-US" sz="1200" i="1"/>
              <a:t>(emphasis mine)</a:t>
            </a:r>
          </a:p>
        </p:txBody>
      </p:sp>
      <p:sp>
        <p:nvSpPr>
          <p:cNvPr id="13" name="Rectangle 12"/>
          <p:cNvSpPr/>
          <p:nvPr/>
        </p:nvSpPr>
        <p:spPr>
          <a:xfrm>
            <a:off x="750304" y="5051991"/>
            <a:ext cx="7860296" cy="646331"/>
          </a:xfrm>
          <a:prstGeom prst="rect">
            <a:avLst/>
          </a:prstGeom>
        </p:spPr>
        <p:txBody>
          <a:bodyPr wrap="square">
            <a:spAutoFit/>
          </a:bodyPr>
          <a:lstStyle/>
          <a:p>
            <a:r>
              <a:rPr lang="en-US"/>
              <a:t>“… a highly significant correlation (R</a:t>
            </a:r>
            <a:r>
              <a:rPr lang="en-US" baseline="30000"/>
              <a:t>2</a:t>
            </a:r>
            <a:r>
              <a:rPr lang="en-US"/>
              <a:t>= 0.13, p &lt; 0.001) between impact factor and overestimation of effect sizes has been reported.”</a:t>
            </a:r>
          </a:p>
        </p:txBody>
      </p:sp>
    </p:spTree>
    <p:extLst>
      <p:ext uri="{BB962C8B-B14F-4D97-AF65-F5344CB8AC3E}">
        <p14:creationId xmlns:p14="http://schemas.microsoft.com/office/powerpoint/2010/main" val="10645880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Course Project</a:t>
            </a:r>
          </a:p>
        </p:txBody>
      </p:sp>
      <p:sp>
        <p:nvSpPr>
          <p:cNvPr id="3" name="Content Placeholder 2"/>
          <p:cNvSpPr>
            <a:spLocks noGrp="1"/>
          </p:cNvSpPr>
          <p:nvPr>
            <p:ph idx="1"/>
          </p:nvPr>
        </p:nvSpPr>
        <p:spPr>
          <a:xfrm>
            <a:off x="685800" y="1676400"/>
            <a:ext cx="7854696" cy="4972878"/>
          </a:xfrm>
        </p:spPr>
        <p:txBody>
          <a:bodyPr/>
          <a:lstStyle/>
          <a:p>
            <a:r>
              <a:rPr lang="en-US" sz="2400" dirty="0"/>
              <a:t>You choose a dataset and 1-4 questions to answer</a:t>
            </a:r>
          </a:p>
          <a:p>
            <a:r>
              <a:rPr lang="en-US" sz="2400" dirty="0"/>
              <a:t>Usually will involve some prediction component, but not necessarily</a:t>
            </a:r>
          </a:p>
          <a:p>
            <a:pPr lvl="1"/>
            <a:r>
              <a:rPr lang="en-US" sz="2000" dirty="0"/>
              <a:t>Ex: The question “Do liberal or conservative sources produce more misinformation?” may involve predicting partisanship and predicting misinformation</a:t>
            </a:r>
          </a:p>
          <a:p>
            <a:r>
              <a:rPr lang="en-US" sz="2400" dirty="0"/>
              <a:t>Projects need not involve very large datasets; it’s usually difficult to work with big data in a 10-week project</a:t>
            </a:r>
          </a:p>
          <a:p>
            <a:r>
              <a:rPr lang="en-US" sz="2400" dirty="0"/>
              <a:t>Get to know your data and questions:</a:t>
            </a:r>
          </a:p>
          <a:p>
            <a:pPr lvl="1"/>
            <a:r>
              <a:rPr lang="en-US" sz="2000" dirty="0"/>
              <a:t>The best projects usually involve directly available data, simple yet creative questions, and </a:t>
            </a:r>
            <a:r>
              <a:rPr lang="en-US" sz="2000" i="1" dirty="0"/>
              <a:t>thorough interpretation of results</a:t>
            </a:r>
          </a:p>
          <a:p>
            <a:pPr lvl="1"/>
            <a:r>
              <a:rPr lang="en-US" sz="2000" dirty="0"/>
              <a:t>Weaker projects may just train 3-4 different ML algorithms and report accuracy </a:t>
            </a:r>
          </a:p>
        </p:txBody>
      </p:sp>
      <p:sp>
        <p:nvSpPr>
          <p:cNvPr id="4" name="Date Placeholder 3"/>
          <p:cNvSpPr>
            <a:spLocks noGrp="1"/>
          </p:cNvSpPr>
          <p:nvPr>
            <p:ph type="dt" sz="half" idx="10"/>
          </p:nvPr>
        </p:nvSpPr>
        <p:spPr/>
        <p:txBody>
          <a:bodyPr/>
          <a:lstStyle/>
          <a:p>
            <a:fld id="{7B55FEDD-6FD9-7942-8E57-CDDA6D5C3512}" type="datetime1">
              <a:rPr lang="en-US" smtClean="0"/>
              <a:pPr/>
              <a:t>3/29/22</a:t>
            </a:fld>
            <a:endParaRPr lang="en-US"/>
          </a:p>
        </p:txBody>
      </p:sp>
      <p:sp>
        <p:nvSpPr>
          <p:cNvPr id="5" name="Footer Placeholder 4"/>
          <p:cNvSpPr>
            <a:spLocks noGrp="1"/>
          </p:cNvSpPr>
          <p:nvPr>
            <p:ph type="ftr" sz="quarter" idx="11"/>
          </p:nvPr>
        </p:nvSpPr>
        <p:spPr/>
        <p:txBody>
          <a:bodyPr/>
          <a:lstStyle/>
          <a:p>
            <a:pPr>
              <a:defRPr/>
            </a:pPr>
            <a:r>
              <a:rPr lang="en-US" dirty="0"/>
              <a:t>Howe, UW</a:t>
            </a:r>
          </a:p>
        </p:txBody>
      </p:sp>
      <p:sp>
        <p:nvSpPr>
          <p:cNvPr id="6" name="Slide Number Placeholder 5"/>
          <p:cNvSpPr>
            <a:spLocks noGrp="1"/>
          </p:cNvSpPr>
          <p:nvPr>
            <p:ph type="sldNum" sz="quarter" idx="12"/>
          </p:nvPr>
        </p:nvSpPr>
        <p:spPr/>
        <p:txBody>
          <a:bodyPr/>
          <a:lstStyle/>
          <a:p>
            <a:fld id="{A12D6CCC-2396-634D-8A9D-DFA1A30244AA}" type="slidenum">
              <a:rPr lang="en-US"/>
              <a:pPr/>
              <a:t>5</a:t>
            </a:fld>
            <a:endParaRPr lang="en-US"/>
          </a:p>
        </p:txBody>
      </p:sp>
    </p:spTree>
    <p:extLst>
      <p:ext uri="{BB962C8B-B14F-4D97-AF65-F5344CB8AC3E}">
        <p14:creationId xmlns:p14="http://schemas.microsoft.com/office/powerpoint/2010/main" val="88671142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Publication Bias (2)</a:t>
            </a:r>
          </a:p>
        </p:txBody>
      </p:sp>
      <p:sp>
        <p:nvSpPr>
          <p:cNvPr id="4" name="Date Placeholder 3"/>
          <p:cNvSpPr>
            <a:spLocks noGrp="1"/>
          </p:cNvSpPr>
          <p:nvPr>
            <p:ph type="dt" sz="half" idx="10"/>
          </p:nvPr>
        </p:nvSpPr>
        <p:spPr/>
        <p:txBody>
          <a:bodyPr/>
          <a:lstStyle/>
          <a:p>
            <a:fld id="{C9A95E4C-AF23-CE49-AB06-9E0E679776B1}" type="datetime1">
              <a:rPr lang="en-US"/>
              <a:t>3/29/22</a:t>
            </a:fld>
            <a:endParaRPr lang="en-US"/>
          </a:p>
        </p:txBody>
      </p:sp>
      <p:sp>
        <p:nvSpPr>
          <p:cNvPr id="5" name="Footer Placeholder 4"/>
          <p:cNvSpPr>
            <a:spLocks noGrp="1"/>
          </p:cNvSpPr>
          <p:nvPr>
            <p:ph type="ftr" sz="quarter" idx="11"/>
          </p:nvPr>
        </p:nvSpPr>
        <p:spPr/>
        <p:txBody>
          <a:bodyPr/>
          <a:lstStyle/>
          <a:p>
            <a:pPr>
              <a:defRPr/>
            </a:pPr>
            <a:r>
              <a:rPr lang="en-US"/>
              <a:t>Bill Howe, UW</a:t>
            </a:r>
            <a:endParaRPr lang="en-US" dirty="0"/>
          </a:p>
        </p:txBody>
      </p:sp>
      <p:sp>
        <p:nvSpPr>
          <p:cNvPr id="6" name="Slide Number Placeholder 5"/>
          <p:cNvSpPr>
            <a:spLocks noGrp="1"/>
          </p:cNvSpPr>
          <p:nvPr>
            <p:ph type="sldNum" sz="quarter" idx="12"/>
          </p:nvPr>
        </p:nvSpPr>
        <p:spPr/>
        <p:txBody>
          <a:bodyPr/>
          <a:lstStyle/>
          <a:p>
            <a:fld id="{A12D6CCC-2396-634D-8A9D-DFA1A30244AA}" type="slidenum">
              <a:rPr lang="en-US"/>
              <a:pPr/>
              <a:t>50</a:t>
            </a:fld>
            <a:endParaRPr lang="en-US"/>
          </a:p>
        </p:txBody>
      </p:sp>
      <p:pic>
        <p:nvPicPr>
          <p:cNvPr id="9" name="Picture 8" descr="funnel_plot.py_biased.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1700" y="837651"/>
            <a:ext cx="7315932" cy="5486949"/>
          </a:xfrm>
          <a:prstGeom prst="rect">
            <a:avLst/>
          </a:prstGeom>
        </p:spPr>
      </p:pic>
      <p:sp>
        <p:nvSpPr>
          <p:cNvPr id="11" name="TextBox 10"/>
          <p:cNvSpPr txBox="1"/>
          <p:nvPr/>
        </p:nvSpPr>
        <p:spPr>
          <a:xfrm>
            <a:off x="3810000" y="1536151"/>
            <a:ext cx="4340225" cy="369332"/>
          </a:xfrm>
          <a:prstGeom prst="rect">
            <a:avLst/>
          </a:prstGeom>
          <a:noFill/>
        </p:spPr>
        <p:txBody>
          <a:bodyPr wrap="square" rtlCol="0">
            <a:spAutoFit/>
          </a:bodyPr>
          <a:lstStyle/>
          <a:p>
            <a:r>
              <a:rPr lang="en-US">
                <a:solidFill>
                  <a:srgbClr val="0000FF"/>
                </a:solidFill>
              </a:rPr>
              <a:t>“decline effect” </a:t>
            </a:r>
          </a:p>
        </p:txBody>
      </p:sp>
    </p:spTree>
    <p:extLst>
      <p:ext uri="{BB962C8B-B14F-4D97-AF65-F5344CB8AC3E}">
        <p14:creationId xmlns:p14="http://schemas.microsoft.com/office/powerpoint/2010/main" val="404286820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C9A95E4C-AF23-CE49-AB06-9E0E679776B1}" type="datetime1">
              <a:rPr lang="en-US"/>
              <a:t>3/29/22</a:t>
            </a:fld>
            <a:endParaRPr lang="en-US"/>
          </a:p>
        </p:txBody>
      </p:sp>
      <p:sp>
        <p:nvSpPr>
          <p:cNvPr id="5" name="Footer Placeholder 4"/>
          <p:cNvSpPr>
            <a:spLocks noGrp="1"/>
          </p:cNvSpPr>
          <p:nvPr>
            <p:ph type="ftr" sz="quarter" idx="11"/>
          </p:nvPr>
        </p:nvSpPr>
        <p:spPr/>
        <p:txBody>
          <a:bodyPr/>
          <a:lstStyle/>
          <a:p>
            <a:pPr>
              <a:defRPr/>
            </a:pPr>
            <a:r>
              <a:rPr lang="en-US"/>
              <a:t>Bill Howe, UW</a:t>
            </a:r>
            <a:endParaRPr lang="en-US" dirty="0"/>
          </a:p>
        </p:txBody>
      </p:sp>
      <p:sp>
        <p:nvSpPr>
          <p:cNvPr id="6" name="Slide Number Placeholder 5"/>
          <p:cNvSpPr>
            <a:spLocks noGrp="1"/>
          </p:cNvSpPr>
          <p:nvPr>
            <p:ph type="sldNum" sz="quarter" idx="12"/>
          </p:nvPr>
        </p:nvSpPr>
        <p:spPr/>
        <p:txBody>
          <a:bodyPr/>
          <a:lstStyle/>
          <a:p>
            <a:fld id="{A12D6CCC-2396-634D-8A9D-DFA1A30244AA}" type="slidenum">
              <a:rPr lang="en-US"/>
              <a:pPr/>
              <a:t>51</a:t>
            </a:fld>
            <a:endParaRPr lang="en-US"/>
          </a:p>
        </p:txBody>
      </p:sp>
      <p:pic>
        <p:nvPicPr>
          <p:cNvPr id="7" name="Picture 6" descr="funnel_plot.py_all.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1700" y="673100"/>
            <a:ext cx="7315932" cy="5486949"/>
          </a:xfrm>
          <a:prstGeom prst="rect">
            <a:avLst/>
          </a:prstGeom>
        </p:spPr>
      </p:pic>
      <p:sp>
        <p:nvSpPr>
          <p:cNvPr id="8" name="TextBox 7"/>
          <p:cNvSpPr txBox="1"/>
          <p:nvPr/>
        </p:nvSpPr>
        <p:spPr>
          <a:xfrm>
            <a:off x="3810000" y="1371600"/>
            <a:ext cx="4340225" cy="369332"/>
          </a:xfrm>
          <a:prstGeom prst="rect">
            <a:avLst/>
          </a:prstGeom>
          <a:noFill/>
        </p:spPr>
        <p:txBody>
          <a:bodyPr wrap="square" rtlCol="0">
            <a:spAutoFit/>
          </a:bodyPr>
          <a:lstStyle/>
          <a:p>
            <a:r>
              <a:rPr lang="en-US">
                <a:solidFill>
                  <a:srgbClr val="0000FF"/>
                </a:solidFill>
              </a:rPr>
              <a:t>“decline effect” = publication bias! </a:t>
            </a:r>
          </a:p>
        </p:txBody>
      </p:sp>
      <p:cxnSp>
        <p:nvCxnSpPr>
          <p:cNvPr id="10" name="Straight Connector 9"/>
          <p:cNvCxnSpPr/>
          <p:nvPr/>
        </p:nvCxnSpPr>
        <p:spPr>
          <a:xfrm>
            <a:off x="1828800" y="3429000"/>
            <a:ext cx="5638800"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0096582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481" name="Object 2"/>
          <p:cNvGraphicFramePr>
            <a:graphicFrameLocks noChangeAspect="1"/>
          </p:cNvGraphicFramePr>
          <p:nvPr/>
        </p:nvGraphicFramePr>
        <p:xfrm>
          <a:off x="2032000" y="1622425"/>
          <a:ext cx="5078413" cy="3611563"/>
        </p:xfrm>
        <a:graphic>
          <a:graphicData uri="http://schemas.openxmlformats.org/presentationml/2006/ole">
            <mc:AlternateContent xmlns:mc="http://schemas.openxmlformats.org/markup-compatibility/2006">
              <mc:Choice xmlns:v="urn:schemas-microsoft-com:vml" Requires="v">
                <p:oleObj spid="_x0000_s1260" name="Worksheet" r:id="rId4" imgW="5077005" imgH="3610458" progId="Excel.Sheet.8">
                  <p:embed/>
                </p:oleObj>
              </mc:Choice>
              <mc:Fallback>
                <p:oleObj name="Worksheet" r:id="rId4" imgW="5077005" imgH="3610458" progId="Excel.Sheet.8">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32000" y="1622425"/>
                        <a:ext cx="5078413" cy="361156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graphicFrame>
        <p:nvGraphicFramePr>
          <p:cNvPr id="20482" name="Object 3"/>
          <p:cNvGraphicFramePr>
            <a:graphicFrameLocks noChangeAspect="1"/>
          </p:cNvGraphicFramePr>
          <p:nvPr>
            <p:extLst>
              <p:ext uri="{D42A27DB-BD31-4B8C-83A1-F6EECF244321}">
                <p14:modId xmlns:p14="http://schemas.microsoft.com/office/powerpoint/2010/main" val="1852408660"/>
              </p:ext>
            </p:extLst>
          </p:nvPr>
        </p:nvGraphicFramePr>
        <p:xfrm>
          <a:off x="1396636" y="1619249"/>
          <a:ext cx="5718539" cy="4068103"/>
        </p:xfrm>
        <a:graphic>
          <a:graphicData uri="http://schemas.openxmlformats.org/presentationml/2006/ole">
            <mc:AlternateContent xmlns:mc="http://schemas.openxmlformats.org/markup-compatibility/2006">
              <mc:Choice xmlns:v="urn:schemas-microsoft-com:vml" Requires="v">
                <p:oleObj spid="_x0000_s1261" name="Worksheet" r:id="rId6" imgW="5086631" imgH="3619886" progId="Excel.Sheet.8">
                  <p:embed/>
                </p:oleObj>
              </mc:Choice>
              <mc:Fallback>
                <p:oleObj name="Worksheet" r:id="rId6" imgW="5086631" imgH="3619886" progId="Excel.Sheet.8">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96636" y="1619249"/>
                        <a:ext cx="5718539" cy="4068103"/>
                      </a:xfrm>
                      <a:prstGeom prst="rect">
                        <a:avLst/>
                      </a:prstGeom>
                      <a:noFill/>
                      <a:ln>
                        <a:noFill/>
                      </a:ln>
                      <a:effectLst/>
                    </p:spPr>
                  </p:pic>
                </p:oleObj>
              </mc:Fallback>
            </mc:AlternateContent>
          </a:graphicData>
        </a:graphic>
      </p:graphicFrame>
      <p:sp>
        <p:nvSpPr>
          <p:cNvPr id="20483" name="Rectangle 4"/>
          <p:cNvSpPr>
            <a:spLocks noGrp="1" noChangeArrowheads="1"/>
          </p:cNvSpPr>
          <p:nvPr>
            <p:ph type="title"/>
          </p:nvPr>
        </p:nvSpPr>
        <p:spPr>
          <a:xfrm>
            <a:off x="267638" y="751420"/>
            <a:ext cx="8686799" cy="863600"/>
          </a:xfrm>
        </p:spPr>
        <p:txBody>
          <a:bodyPr/>
          <a:lstStyle/>
          <a:p>
            <a:pPr algn="l" eaLnBrk="1" hangingPunct="1"/>
            <a:r>
              <a:rPr lang="en-US" sz="2500" dirty="0">
                <a:latin typeface="Arial" charset="0"/>
              </a:rPr>
              <a:t>What is the rate-limiting step in data understanding?</a:t>
            </a:r>
          </a:p>
        </p:txBody>
      </p:sp>
      <p:sp>
        <p:nvSpPr>
          <p:cNvPr id="20484" name="Text Box 5"/>
          <p:cNvSpPr txBox="1">
            <a:spLocks noChangeArrowheads="1"/>
          </p:cNvSpPr>
          <p:nvPr/>
        </p:nvSpPr>
        <p:spPr bwMode="auto">
          <a:xfrm>
            <a:off x="4387850" y="2079625"/>
            <a:ext cx="2236788" cy="6413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pPr fontAlgn="base">
              <a:spcBef>
                <a:spcPct val="50000"/>
              </a:spcBef>
              <a:spcAft>
                <a:spcPct val="0"/>
              </a:spcAft>
            </a:pPr>
            <a:r>
              <a:rPr lang="en-US" sz="1800" b="1">
                <a:solidFill>
                  <a:srgbClr val="000099"/>
                </a:solidFill>
                <a:latin typeface="Arial" charset="0"/>
              </a:rPr>
              <a:t>Processing power: Moore</a:t>
            </a:r>
            <a:r>
              <a:rPr lang="ja-JP" altLang="en-US" sz="1800" b="1">
                <a:solidFill>
                  <a:srgbClr val="000099"/>
                </a:solidFill>
                <a:latin typeface="Arial" charset="0"/>
              </a:rPr>
              <a:t>’</a:t>
            </a:r>
            <a:r>
              <a:rPr lang="en-US" altLang="ja-JP" sz="1800" b="1">
                <a:solidFill>
                  <a:srgbClr val="000099"/>
                </a:solidFill>
                <a:latin typeface="Arial" charset="0"/>
              </a:rPr>
              <a:t>s Law</a:t>
            </a:r>
            <a:endParaRPr lang="en-US" b="1">
              <a:solidFill>
                <a:prstClr val="black"/>
              </a:solidFill>
              <a:latin typeface="Times New Roman" charset="0"/>
            </a:endParaRPr>
          </a:p>
        </p:txBody>
      </p:sp>
      <p:sp>
        <p:nvSpPr>
          <p:cNvPr id="20486" name="Text Box 4"/>
          <p:cNvSpPr txBox="1">
            <a:spLocks noChangeArrowheads="1"/>
          </p:cNvSpPr>
          <p:nvPr/>
        </p:nvSpPr>
        <p:spPr bwMode="auto">
          <a:xfrm>
            <a:off x="6959600" y="2533691"/>
            <a:ext cx="2497138" cy="6413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pPr fontAlgn="base">
              <a:spcBef>
                <a:spcPct val="50000"/>
              </a:spcBef>
              <a:spcAft>
                <a:spcPct val="0"/>
              </a:spcAft>
            </a:pPr>
            <a:r>
              <a:rPr lang="en-US" sz="1800" b="1">
                <a:solidFill>
                  <a:srgbClr val="FF00FF"/>
                </a:solidFill>
                <a:latin typeface="Arial" charset="0"/>
              </a:rPr>
              <a:t>Amount of data in the world</a:t>
            </a:r>
            <a:endParaRPr lang="en-US">
              <a:solidFill>
                <a:prstClr val="black"/>
              </a:solidFill>
              <a:latin typeface="Times New Roman" charset="0"/>
            </a:endParaRPr>
          </a:p>
        </p:txBody>
      </p:sp>
    </p:spTree>
    <p:extLst>
      <p:ext uri="{BB962C8B-B14F-4D97-AF65-F5344CB8AC3E}">
        <p14:creationId xmlns:p14="http://schemas.microsoft.com/office/powerpoint/2010/main" val="225839553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577" name="Object 4"/>
          <p:cNvGraphicFramePr>
            <a:graphicFrameLocks noChangeAspect="1"/>
          </p:cNvGraphicFramePr>
          <p:nvPr>
            <p:extLst>
              <p:ext uri="{D42A27DB-BD31-4B8C-83A1-F6EECF244321}">
                <p14:modId xmlns:p14="http://schemas.microsoft.com/office/powerpoint/2010/main" val="1264192894"/>
              </p:ext>
            </p:extLst>
          </p:nvPr>
        </p:nvGraphicFramePr>
        <p:xfrm>
          <a:off x="1175285" y="1616075"/>
          <a:ext cx="6063715" cy="4104254"/>
        </p:xfrm>
        <a:graphic>
          <a:graphicData uri="http://schemas.openxmlformats.org/presentationml/2006/ole">
            <mc:AlternateContent xmlns:mc="http://schemas.openxmlformats.org/markup-compatibility/2006">
              <mc:Choice xmlns:v="urn:schemas-microsoft-com:vml" Requires="v">
                <p:oleObj spid="_x0000_s2167" name="Worksheet" r:id="rId4" imgW="6896100" imgH="5499100" progId="Excel.Sheet.8">
                  <p:embed/>
                </p:oleObj>
              </mc:Choice>
              <mc:Fallback>
                <p:oleObj name="Worksheet" r:id="rId4" imgW="6896100" imgH="5499100" progId="Excel.Sheet.8">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75285" y="1616075"/>
                        <a:ext cx="6063715" cy="4104254"/>
                      </a:xfrm>
                      <a:prstGeom prst="rect">
                        <a:avLst/>
                      </a:prstGeom>
                      <a:noFill/>
                      <a:ln>
                        <a:noFill/>
                      </a:ln>
                      <a:effectLst/>
                    </p:spPr>
                  </p:pic>
                </p:oleObj>
              </mc:Fallback>
            </mc:AlternateContent>
          </a:graphicData>
        </a:graphic>
      </p:graphicFrame>
      <p:sp>
        <p:nvSpPr>
          <p:cNvPr id="24578" name="Rectangle 5"/>
          <p:cNvSpPr>
            <a:spLocks noGrp="1" noChangeArrowheads="1"/>
          </p:cNvSpPr>
          <p:nvPr>
            <p:ph type="title"/>
          </p:nvPr>
        </p:nvSpPr>
        <p:spPr>
          <a:xfrm>
            <a:off x="780434" y="431800"/>
            <a:ext cx="8060267" cy="863600"/>
          </a:xfrm>
        </p:spPr>
        <p:txBody>
          <a:bodyPr>
            <a:normAutofit fontScale="90000"/>
          </a:bodyPr>
          <a:lstStyle/>
          <a:p>
            <a:pPr algn="l" eaLnBrk="1" hangingPunct="1"/>
            <a:br>
              <a:rPr lang="en-US" sz="2900" dirty="0">
                <a:latin typeface="Arial" charset="0"/>
              </a:rPr>
            </a:br>
            <a:r>
              <a:rPr lang="en-US" sz="2500" dirty="0">
                <a:latin typeface="Arial" charset="0"/>
              </a:rPr>
              <a:t>What is the rate-limiting step in data understanding?</a:t>
            </a:r>
          </a:p>
        </p:txBody>
      </p:sp>
      <p:sp>
        <p:nvSpPr>
          <p:cNvPr id="24579" name="Text Box 6"/>
          <p:cNvSpPr txBox="1">
            <a:spLocks noChangeArrowheads="1"/>
          </p:cNvSpPr>
          <p:nvPr/>
        </p:nvSpPr>
        <p:spPr bwMode="auto">
          <a:xfrm>
            <a:off x="4387850" y="2079625"/>
            <a:ext cx="2236788" cy="6413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pPr fontAlgn="base">
              <a:spcBef>
                <a:spcPct val="50000"/>
              </a:spcBef>
              <a:spcAft>
                <a:spcPct val="0"/>
              </a:spcAft>
            </a:pPr>
            <a:r>
              <a:rPr lang="en-US" sz="1800" b="1">
                <a:solidFill>
                  <a:srgbClr val="000099"/>
                </a:solidFill>
                <a:latin typeface="Arial" charset="0"/>
              </a:rPr>
              <a:t>Processing power: Moore</a:t>
            </a:r>
            <a:r>
              <a:rPr lang="ja-JP" altLang="en-US" sz="1800" b="1">
                <a:solidFill>
                  <a:srgbClr val="000099"/>
                </a:solidFill>
                <a:latin typeface="Arial" charset="0"/>
              </a:rPr>
              <a:t>’</a:t>
            </a:r>
            <a:r>
              <a:rPr lang="en-US" altLang="ja-JP" sz="1800" b="1">
                <a:solidFill>
                  <a:srgbClr val="000099"/>
                </a:solidFill>
                <a:latin typeface="Arial" charset="0"/>
              </a:rPr>
              <a:t>s Law</a:t>
            </a:r>
            <a:endParaRPr lang="en-US" b="1">
              <a:solidFill>
                <a:prstClr val="black"/>
              </a:solidFill>
              <a:latin typeface="Times New Roman" charset="0"/>
            </a:endParaRPr>
          </a:p>
        </p:txBody>
      </p:sp>
      <p:sp>
        <p:nvSpPr>
          <p:cNvPr id="24580" name="Text Box 7"/>
          <p:cNvSpPr txBox="1">
            <a:spLocks noChangeArrowheads="1"/>
          </p:cNvSpPr>
          <p:nvPr/>
        </p:nvSpPr>
        <p:spPr bwMode="auto">
          <a:xfrm>
            <a:off x="2481263" y="4041775"/>
            <a:ext cx="3505200" cy="366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pPr fontAlgn="base">
              <a:spcBef>
                <a:spcPct val="50000"/>
              </a:spcBef>
              <a:spcAft>
                <a:spcPct val="0"/>
              </a:spcAft>
            </a:pPr>
            <a:r>
              <a:rPr lang="en-US" sz="1800" b="1">
                <a:solidFill>
                  <a:srgbClr val="006600"/>
                </a:solidFill>
                <a:latin typeface="Arial" charset="0"/>
              </a:rPr>
              <a:t>Human cognitive capacity</a:t>
            </a:r>
            <a:endParaRPr lang="en-US">
              <a:solidFill>
                <a:prstClr val="black"/>
              </a:solidFill>
              <a:latin typeface="Times New Roman" charset="0"/>
            </a:endParaRPr>
          </a:p>
        </p:txBody>
      </p:sp>
      <p:sp>
        <p:nvSpPr>
          <p:cNvPr id="24581" name="Text Box 8"/>
          <p:cNvSpPr txBox="1">
            <a:spLocks noChangeArrowheads="1"/>
          </p:cNvSpPr>
          <p:nvPr/>
        </p:nvSpPr>
        <p:spPr bwMode="auto">
          <a:xfrm>
            <a:off x="1787589" y="5523649"/>
            <a:ext cx="6597492"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pPr fontAlgn="base">
              <a:spcBef>
                <a:spcPct val="50000"/>
              </a:spcBef>
              <a:spcAft>
                <a:spcPct val="0"/>
              </a:spcAft>
            </a:pPr>
            <a:r>
              <a:rPr lang="en-US" sz="1800">
                <a:solidFill>
                  <a:srgbClr val="000099"/>
                </a:solidFill>
                <a:latin typeface="Arial" charset="0"/>
              </a:rPr>
              <a:t>Idea adapted from </a:t>
            </a:r>
            <a:r>
              <a:rPr lang="ja-JP" altLang="en-US" sz="1800">
                <a:solidFill>
                  <a:srgbClr val="000099"/>
                </a:solidFill>
                <a:latin typeface="Arial" charset="0"/>
              </a:rPr>
              <a:t>“</a:t>
            </a:r>
            <a:r>
              <a:rPr lang="en-US" altLang="ja-JP" sz="1800">
                <a:solidFill>
                  <a:srgbClr val="000099"/>
                </a:solidFill>
                <a:latin typeface="Arial" charset="0"/>
              </a:rPr>
              <a:t>Less is More</a:t>
            </a:r>
            <a:r>
              <a:rPr lang="ja-JP" altLang="en-US" sz="1800">
                <a:solidFill>
                  <a:srgbClr val="000099"/>
                </a:solidFill>
                <a:latin typeface="Arial" charset="0"/>
              </a:rPr>
              <a:t>”</a:t>
            </a:r>
            <a:r>
              <a:rPr lang="en-US" altLang="ja-JP" sz="1800">
                <a:solidFill>
                  <a:srgbClr val="000099"/>
                </a:solidFill>
                <a:latin typeface="Arial" charset="0"/>
              </a:rPr>
              <a:t> by Bill Buxton (2001)</a:t>
            </a:r>
            <a:endParaRPr lang="en-US" sz="1800">
              <a:solidFill>
                <a:prstClr val="black"/>
              </a:solidFill>
              <a:latin typeface="Times New Roman" charset="0"/>
            </a:endParaRPr>
          </a:p>
        </p:txBody>
      </p:sp>
      <p:sp>
        <p:nvSpPr>
          <p:cNvPr id="24583" name="Text Box 4"/>
          <p:cNvSpPr txBox="1">
            <a:spLocks noChangeArrowheads="1"/>
          </p:cNvSpPr>
          <p:nvPr/>
        </p:nvSpPr>
        <p:spPr bwMode="auto">
          <a:xfrm>
            <a:off x="6959600" y="1889125"/>
            <a:ext cx="2497138" cy="6413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pPr fontAlgn="base">
              <a:spcBef>
                <a:spcPct val="50000"/>
              </a:spcBef>
              <a:spcAft>
                <a:spcPct val="0"/>
              </a:spcAft>
            </a:pPr>
            <a:r>
              <a:rPr lang="en-US" sz="1800" b="1">
                <a:solidFill>
                  <a:srgbClr val="FF00FF"/>
                </a:solidFill>
                <a:latin typeface="Arial" charset="0"/>
              </a:rPr>
              <a:t>Amount of data in the world</a:t>
            </a:r>
            <a:endParaRPr lang="en-US">
              <a:solidFill>
                <a:prstClr val="black"/>
              </a:solidFill>
              <a:latin typeface="Times New Roman" charset="0"/>
            </a:endParaRPr>
          </a:p>
        </p:txBody>
      </p:sp>
      <p:sp>
        <p:nvSpPr>
          <p:cNvPr id="11" name="TextBox 10"/>
          <p:cNvSpPr txBox="1"/>
          <p:nvPr/>
        </p:nvSpPr>
        <p:spPr>
          <a:xfrm>
            <a:off x="1855724" y="5864088"/>
            <a:ext cx="4130739" cy="338554"/>
          </a:xfrm>
          <a:prstGeom prst="rect">
            <a:avLst/>
          </a:prstGeom>
          <a:noFill/>
        </p:spPr>
        <p:txBody>
          <a:bodyPr wrap="square" rtlCol="0">
            <a:spAutoFit/>
          </a:bodyPr>
          <a:lstStyle/>
          <a:p>
            <a:pPr fontAlgn="base">
              <a:spcBef>
                <a:spcPct val="0"/>
              </a:spcBef>
              <a:spcAft>
                <a:spcPct val="0"/>
              </a:spcAft>
            </a:pPr>
            <a:r>
              <a:rPr lang="en-US" sz="1600" i="1" dirty="0">
                <a:solidFill>
                  <a:prstClr val="black"/>
                </a:solidFill>
                <a:latin typeface="Arial" charset="0"/>
                <a:ea typeface="ＭＳ Ｐゴシック" charset="0"/>
                <a:cs typeface="ＭＳ Ｐゴシック" charset="0"/>
              </a:rPr>
              <a:t>slide </a:t>
            </a:r>
            <a:r>
              <a:rPr lang="en-US" sz="1600" i="1" dirty="0" err="1">
                <a:solidFill>
                  <a:prstClr val="black"/>
                </a:solidFill>
                <a:latin typeface="Arial" charset="0"/>
                <a:ea typeface="ＭＳ Ｐゴシック" charset="0"/>
                <a:cs typeface="ＭＳ Ｐゴシック" charset="0"/>
              </a:rPr>
              <a:t>src</a:t>
            </a:r>
            <a:r>
              <a:rPr lang="en-US" sz="1600" i="1" dirty="0">
                <a:solidFill>
                  <a:prstClr val="black"/>
                </a:solidFill>
                <a:latin typeface="Arial" charset="0"/>
                <a:ea typeface="ＭＳ Ｐゴシック" charset="0"/>
                <a:cs typeface="ＭＳ Ｐゴシック" charset="0"/>
              </a:rPr>
              <a:t>: Cecilia Aragon, UW HCDE</a:t>
            </a:r>
          </a:p>
        </p:txBody>
      </p:sp>
    </p:spTree>
    <p:extLst>
      <p:ext uri="{BB962C8B-B14F-4D97-AF65-F5344CB8AC3E}">
        <p14:creationId xmlns:p14="http://schemas.microsoft.com/office/powerpoint/2010/main" val="38357912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B55FEDD-6FD9-7942-8E57-CDDA6D5C3512}" type="datetime1">
              <a:rPr lang="en-US" smtClean="0"/>
              <a:t>3/29/22</a:t>
            </a:fld>
            <a:endParaRPr lang="en-US"/>
          </a:p>
        </p:txBody>
      </p:sp>
      <p:sp>
        <p:nvSpPr>
          <p:cNvPr id="5" name="Footer Placeholder 4"/>
          <p:cNvSpPr>
            <a:spLocks noGrp="1"/>
          </p:cNvSpPr>
          <p:nvPr>
            <p:ph type="ftr" sz="quarter" idx="11"/>
          </p:nvPr>
        </p:nvSpPr>
        <p:spPr/>
        <p:txBody>
          <a:bodyPr/>
          <a:lstStyle/>
          <a:p>
            <a:pPr>
              <a:defRPr/>
            </a:pPr>
            <a:r>
              <a:rPr lang="en-US"/>
              <a:t>Bill Howe, UW</a:t>
            </a:r>
            <a:endParaRPr lang="en-US" dirty="0"/>
          </a:p>
        </p:txBody>
      </p:sp>
      <p:sp>
        <p:nvSpPr>
          <p:cNvPr id="6" name="Slide Number Placeholder 5"/>
          <p:cNvSpPr>
            <a:spLocks noGrp="1"/>
          </p:cNvSpPr>
          <p:nvPr>
            <p:ph type="sldNum" sz="quarter" idx="12"/>
          </p:nvPr>
        </p:nvSpPr>
        <p:spPr/>
        <p:txBody>
          <a:bodyPr/>
          <a:lstStyle/>
          <a:p>
            <a:fld id="{A12D6CCC-2396-634D-8A9D-DFA1A30244AA}" type="slidenum">
              <a:rPr lang="en-US"/>
              <a:pPr/>
              <a:t>54</a:t>
            </a:fld>
            <a:endParaRPr lang="en-US"/>
          </a:p>
        </p:txBody>
      </p:sp>
      <p:sp>
        <p:nvSpPr>
          <p:cNvPr id="7" name="TextBox 6"/>
          <p:cNvSpPr txBox="1"/>
          <p:nvPr/>
        </p:nvSpPr>
        <p:spPr>
          <a:xfrm>
            <a:off x="1143000" y="603781"/>
            <a:ext cx="7023538" cy="5078313"/>
          </a:xfrm>
          <a:prstGeom prst="rect">
            <a:avLst/>
          </a:prstGeom>
          <a:noFill/>
        </p:spPr>
        <p:txBody>
          <a:bodyPr wrap="square" rtlCol="0">
            <a:spAutoFit/>
          </a:bodyPr>
          <a:lstStyle/>
          <a:p>
            <a:r>
              <a:rPr lang="en-US" sz="3600" i="1" dirty="0"/>
              <a:t>Key Takeaways: </a:t>
            </a:r>
          </a:p>
          <a:p>
            <a:endParaRPr lang="en-US" sz="3600" i="1" dirty="0"/>
          </a:p>
          <a:p>
            <a:r>
              <a:rPr lang="en-US" sz="2800" i="1" dirty="0"/>
              <a:t>Data science is different than statistics: large, noisy, heterogeneous, inherited datasets instead of small, purposefully acquired datasets.</a:t>
            </a:r>
          </a:p>
          <a:p>
            <a:endParaRPr lang="en-US" sz="2800" i="1" dirty="0"/>
          </a:p>
          <a:p>
            <a:r>
              <a:rPr lang="en-US" sz="2800" i="1" dirty="0"/>
              <a:t>With large N and large P, there’s an even greater risk of being fooled by spurious results.</a:t>
            </a:r>
          </a:p>
          <a:p>
            <a:endParaRPr lang="en-US" sz="2800" i="1" dirty="0"/>
          </a:p>
          <a:p>
            <a:endParaRPr lang="en-US" sz="2800" i="1" dirty="0"/>
          </a:p>
        </p:txBody>
      </p:sp>
    </p:spTree>
    <p:extLst>
      <p:ext uri="{BB962C8B-B14F-4D97-AF65-F5344CB8AC3E}">
        <p14:creationId xmlns:p14="http://schemas.microsoft.com/office/powerpoint/2010/main" val="36620205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Course Project (2)</a:t>
            </a:r>
          </a:p>
        </p:txBody>
      </p:sp>
      <p:sp>
        <p:nvSpPr>
          <p:cNvPr id="3" name="Content Placeholder 2"/>
          <p:cNvSpPr>
            <a:spLocks noGrp="1"/>
          </p:cNvSpPr>
          <p:nvPr>
            <p:ph idx="1"/>
          </p:nvPr>
        </p:nvSpPr>
        <p:spPr>
          <a:xfrm>
            <a:off x="685800" y="1676400"/>
            <a:ext cx="7854696" cy="4297363"/>
          </a:xfrm>
        </p:spPr>
        <p:txBody>
          <a:bodyPr/>
          <a:lstStyle/>
          <a:p>
            <a:r>
              <a:rPr lang="en-US" sz="2400" dirty="0"/>
              <a:t>Four milestones</a:t>
            </a:r>
          </a:p>
          <a:p>
            <a:pPr marL="914400" lvl="1" indent="-457200">
              <a:buFont typeface="+mj-lt"/>
              <a:buAutoNum type="arabicPeriod"/>
            </a:pPr>
            <a:r>
              <a:rPr lang="en-US" sz="2000" dirty="0"/>
              <a:t>Project Proposal</a:t>
            </a:r>
          </a:p>
          <a:p>
            <a:pPr marL="914400" lvl="1" indent="-457200">
              <a:buFont typeface="+mj-lt"/>
              <a:buAutoNum type="arabicPeriod"/>
            </a:pPr>
            <a:r>
              <a:rPr lang="en-US" sz="2000" dirty="0"/>
              <a:t>Project Plan</a:t>
            </a:r>
          </a:p>
          <a:p>
            <a:pPr marL="914400" lvl="1" indent="-457200">
              <a:buFont typeface="+mj-lt"/>
              <a:buAutoNum type="arabicPeriod"/>
            </a:pPr>
            <a:r>
              <a:rPr lang="en-US" sz="2000" dirty="0"/>
              <a:t>Draft Presentation</a:t>
            </a:r>
          </a:p>
          <a:p>
            <a:pPr marL="914400" lvl="1" indent="-457200">
              <a:buFont typeface="+mj-lt"/>
              <a:buAutoNum type="arabicPeriod"/>
            </a:pPr>
            <a:r>
              <a:rPr lang="en-US" sz="2000" dirty="0"/>
              <a:t>Final Deliverables (Video and Supporting Report)</a:t>
            </a:r>
          </a:p>
          <a:p>
            <a:r>
              <a:rPr lang="en-US" sz="2400" dirty="0"/>
              <a:t>Milestones overlap with lab assignments</a:t>
            </a:r>
          </a:p>
          <a:p>
            <a:r>
              <a:rPr lang="en-US" sz="2400" dirty="0"/>
              <a:t>Peer Review of project milestones</a:t>
            </a:r>
          </a:p>
          <a:p>
            <a:pPr lvl="1"/>
            <a:r>
              <a:rPr lang="en-US" sz="2000" dirty="0"/>
              <a:t>Week 4 (proposal), Week 6 (plan), Week 8 (draft presentations)</a:t>
            </a:r>
          </a:p>
          <a:p>
            <a:r>
              <a:rPr lang="en-US" sz="2400" dirty="0"/>
              <a:t>Final Presentations in week 10</a:t>
            </a:r>
          </a:p>
        </p:txBody>
      </p:sp>
      <p:sp>
        <p:nvSpPr>
          <p:cNvPr id="4" name="Date Placeholder 3"/>
          <p:cNvSpPr>
            <a:spLocks noGrp="1"/>
          </p:cNvSpPr>
          <p:nvPr>
            <p:ph type="dt" sz="half" idx="10"/>
          </p:nvPr>
        </p:nvSpPr>
        <p:spPr/>
        <p:txBody>
          <a:bodyPr/>
          <a:lstStyle/>
          <a:p>
            <a:fld id="{7B55FEDD-6FD9-7942-8E57-CDDA6D5C3512}" type="datetime1">
              <a:rPr lang="en-US" smtClean="0"/>
              <a:pPr/>
              <a:t>3/29/22</a:t>
            </a:fld>
            <a:endParaRPr lang="en-US"/>
          </a:p>
        </p:txBody>
      </p:sp>
      <p:sp>
        <p:nvSpPr>
          <p:cNvPr id="5" name="Footer Placeholder 4"/>
          <p:cNvSpPr>
            <a:spLocks noGrp="1"/>
          </p:cNvSpPr>
          <p:nvPr>
            <p:ph type="ftr" sz="quarter" idx="11"/>
          </p:nvPr>
        </p:nvSpPr>
        <p:spPr/>
        <p:txBody>
          <a:bodyPr/>
          <a:lstStyle/>
          <a:p>
            <a:pPr>
              <a:defRPr/>
            </a:pPr>
            <a:r>
              <a:rPr lang="en-US"/>
              <a:t>Bill Howe, UW</a:t>
            </a:r>
            <a:endParaRPr lang="en-US" dirty="0"/>
          </a:p>
        </p:txBody>
      </p:sp>
      <p:sp>
        <p:nvSpPr>
          <p:cNvPr id="6" name="Slide Number Placeholder 5"/>
          <p:cNvSpPr>
            <a:spLocks noGrp="1"/>
          </p:cNvSpPr>
          <p:nvPr>
            <p:ph type="sldNum" sz="quarter" idx="12"/>
          </p:nvPr>
        </p:nvSpPr>
        <p:spPr/>
        <p:txBody>
          <a:bodyPr/>
          <a:lstStyle/>
          <a:p>
            <a:fld id="{A12D6CCC-2396-634D-8A9D-DFA1A30244AA}" type="slidenum">
              <a:rPr lang="en-US"/>
              <a:pPr/>
              <a:t>6</a:t>
            </a:fld>
            <a:endParaRPr lang="en-US"/>
          </a:p>
        </p:txBody>
      </p:sp>
    </p:spTree>
    <p:extLst>
      <p:ext uri="{BB962C8B-B14F-4D97-AF65-F5344CB8AC3E}">
        <p14:creationId xmlns:p14="http://schemas.microsoft.com/office/powerpoint/2010/main" val="14140693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6BD894DC-148D-6C43-B5CD-7B9E88F3E5A9}"/>
              </a:ext>
            </a:extLst>
          </p:cNvPr>
          <p:cNvSpPr>
            <a:spLocks noGrp="1"/>
          </p:cNvSpPr>
          <p:nvPr>
            <p:ph type="title"/>
          </p:nvPr>
        </p:nvSpPr>
        <p:spPr/>
        <p:txBody>
          <a:bodyPr/>
          <a:lstStyle/>
          <a:p>
            <a:r>
              <a:rPr lang="en-US" dirty="0"/>
              <a:t>a spanning basis of data science examples</a:t>
            </a:r>
          </a:p>
        </p:txBody>
      </p:sp>
      <p:sp>
        <p:nvSpPr>
          <p:cNvPr id="8" name="Text Placeholder 7">
            <a:extLst>
              <a:ext uri="{FF2B5EF4-FFF2-40B4-BE49-F238E27FC236}">
                <a16:creationId xmlns:a16="http://schemas.microsoft.com/office/drawing/2014/main" id="{C4B437FC-1652-CD4F-9AC5-B0BC7232FDDB}"/>
              </a:ext>
            </a:extLst>
          </p:cNvPr>
          <p:cNvSpPr>
            <a:spLocks noGrp="1"/>
          </p:cNvSpPr>
          <p:nvPr>
            <p:ph type="body" idx="1"/>
          </p:nvPr>
        </p:nvSpPr>
        <p:spPr/>
        <p:txBody>
          <a:bodyPr/>
          <a:lstStyle/>
          <a:p>
            <a:endParaRPr lang="en-US"/>
          </a:p>
        </p:txBody>
      </p:sp>
      <p:sp>
        <p:nvSpPr>
          <p:cNvPr id="4" name="Date Placeholder 3">
            <a:extLst>
              <a:ext uri="{FF2B5EF4-FFF2-40B4-BE49-F238E27FC236}">
                <a16:creationId xmlns:a16="http://schemas.microsoft.com/office/drawing/2014/main" id="{7DD01AFF-D024-C94B-999E-108728562DB6}"/>
              </a:ext>
            </a:extLst>
          </p:cNvPr>
          <p:cNvSpPr>
            <a:spLocks noGrp="1"/>
          </p:cNvSpPr>
          <p:nvPr>
            <p:ph type="dt" sz="half" idx="10"/>
          </p:nvPr>
        </p:nvSpPr>
        <p:spPr/>
        <p:txBody>
          <a:bodyPr/>
          <a:lstStyle/>
          <a:p>
            <a:fld id="{7B55FEDD-6FD9-7942-8E57-CDDA6D5C3512}" type="datetime1">
              <a:rPr lang="en-US" smtClean="0"/>
              <a:pPr/>
              <a:t>3/29/22</a:t>
            </a:fld>
            <a:endParaRPr lang="en-US"/>
          </a:p>
        </p:txBody>
      </p:sp>
      <p:sp>
        <p:nvSpPr>
          <p:cNvPr id="5" name="Footer Placeholder 4">
            <a:extLst>
              <a:ext uri="{FF2B5EF4-FFF2-40B4-BE49-F238E27FC236}">
                <a16:creationId xmlns:a16="http://schemas.microsoft.com/office/drawing/2014/main" id="{B3BE9BF2-2C00-104E-AF93-3A940ACE7BE2}"/>
              </a:ext>
            </a:extLst>
          </p:cNvPr>
          <p:cNvSpPr>
            <a:spLocks noGrp="1"/>
          </p:cNvSpPr>
          <p:nvPr>
            <p:ph type="ftr" sz="quarter" idx="11"/>
          </p:nvPr>
        </p:nvSpPr>
        <p:spPr/>
        <p:txBody>
          <a:bodyPr/>
          <a:lstStyle/>
          <a:p>
            <a:pPr>
              <a:defRPr/>
            </a:pPr>
            <a:r>
              <a:rPr lang="en-US"/>
              <a:t>Bill Howe, UW</a:t>
            </a:r>
            <a:endParaRPr lang="en-US" dirty="0"/>
          </a:p>
        </p:txBody>
      </p:sp>
      <p:sp>
        <p:nvSpPr>
          <p:cNvPr id="6" name="Slide Number Placeholder 5">
            <a:extLst>
              <a:ext uri="{FF2B5EF4-FFF2-40B4-BE49-F238E27FC236}">
                <a16:creationId xmlns:a16="http://schemas.microsoft.com/office/drawing/2014/main" id="{D17D9C37-33F5-1347-8016-FA9CB7FD33EA}"/>
              </a:ext>
            </a:extLst>
          </p:cNvPr>
          <p:cNvSpPr>
            <a:spLocks noGrp="1"/>
          </p:cNvSpPr>
          <p:nvPr>
            <p:ph type="sldNum" sz="quarter" idx="12"/>
          </p:nvPr>
        </p:nvSpPr>
        <p:spPr/>
        <p:txBody>
          <a:bodyPr/>
          <a:lstStyle/>
          <a:p>
            <a:fld id="{A12D6CCC-2396-634D-8A9D-DFA1A30244AA}" type="slidenum">
              <a:rPr lang="en-US" smtClean="0"/>
              <a:pPr/>
              <a:t>7</a:t>
            </a:fld>
            <a:endParaRPr lang="en-US"/>
          </a:p>
        </p:txBody>
      </p:sp>
    </p:spTree>
    <p:extLst>
      <p:ext uri="{BB962C8B-B14F-4D97-AF65-F5344CB8AC3E}">
        <p14:creationId xmlns:p14="http://schemas.microsoft.com/office/powerpoint/2010/main" val="41672999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My view:</a:t>
            </a:r>
          </a:p>
        </p:txBody>
      </p:sp>
      <p:sp>
        <p:nvSpPr>
          <p:cNvPr id="4" name="Date Placeholder 3"/>
          <p:cNvSpPr>
            <a:spLocks noGrp="1"/>
          </p:cNvSpPr>
          <p:nvPr>
            <p:ph type="dt" sz="half" idx="10"/>
          </p:nvPr>
        </p:nvSpPr>
        <p:spPr/>
        <p:txBody>
          <a:bodyPr/>
          <a:lstStyle/>
          <a:p>
            <a:fld id="{7B55FEDD-6FD9-7942-8E57-CDDA6D5C3512}" type="datetime1">
              <a:rPr lang="en-US" smtClean="0"/>
              <a:t>3/29/22</a:t>
            </a:fld>
            <a:endParaRPr lang="en-US"/>
          </a:p>
        </p:txBody>
      </p:sp>
      <p:sp>
        <p:nvSpPr>
          <p:cNvPr id="5" name="Footer Placeholder 4"/>
          <p:cNvSpPr>
            <a:spLocks noGrp="1"/>
          </p:cNvSpPr>
          <p:nvPr>
            <p:ph type="ftr" sz="quarter" idx="11"/>
          </p:nvPr>
        </p:nvSpPr>
        <p:spPr/>
        <p:txBody>
          <a:bodyPr/>
          <a:lstStyle/>
          <a:p>
            <a:pPr>
              <a:defRPr/>
            </a:pPr>
            <a:r>
              <a:rPr lang="en-US"/>
              <a:t>Bill Howe, UW</a:t>
            </a:r>
            <a:endParaRPr lang="en-US" dirty="0"/>
          </a:p>
        </p:txBody>
      </p:sp>
      <p:sp>
        <p:nvSpPr>
          <p:cNvPr id="6" name="Slide Number Placeholder 5"/>
          <p:cNvSpPr>
            <a:spLocks noGrp="1"/>
          </p:cNvSpPr>
          <p:nvPr>
            <p:ph type="sldNum" sz="quarter" idx="12"/>
          </p:nvPr>
        </p:nvSpPr>
        <p:spPr/>
        <p:txBody>
          <a:bodyPr/>
          <a:lstStyle/>
          <a:p>
            <a:fld id="{A12D6CCC-2396-634D-8A9D-DFA1A30244AA}" type="slidenum">
              <a:rPr lang="en-US"/>
              <a:pPr/>
              <a:t>8</a:t>
            </a:fld>
            <a:endParaRPr lang="en-US"/>
          </a:p>
        </p:txBody>
      </p:sp>
      <p:sp>
        <p:nvSpPr>
          <p:cNvPr id="7" name="TextBox 6"/>
          <p:cNvSpPr txBox="1"/>
          <p:nvPr/>
        </p:nvSpPr>
        <p:spPr>
          <a:xfrm>
            <a:off x="1028700" y="2149365"/>
            <a:ext cx="7168896" cy="2677656"/>
          </a:xfrm>
          <a:prstGeom prst="rect">
            <a:avLst/>
          </a:prstGeom>
          <a:noFill/>
        </p:spPr>
        <p:txBody>
          <a:bodyPr wrap="square" rtlCol="0">
            <a:spAutoFit/>
          </a:bodyPr>
          <a:lstStyle/>
          <a:p>
            <a:r>
              <a:rPr lang="en-US" sz="2800" i="1" dirty="0"/>
              <a:t>Data science is about answering questions using large, noisy, and heterogeneous datasets</a:t>
            </a:r>
          </a:p>
          <a:p>
            <a:endParaRPr lang="en-US" sz="2800" i="1" dirty="0"/>
          </a:p>
          <a:p>
            <a:r>
              <a:rPr lang="en-US" sz="2800" i="1" dirty="0"/>
              <a:t>It’s about insight, not advanced methods</a:t>
            </a:r>
          </a:p>
          <a:p>
            <a:endParaRPr lang="en-US" sz="2800" i="1" dirty="0"/>
          </a:p>
          <a:p>
            <a:r>
              <a:rPr lang="en-US" sz="2800" i="1" dirty="0"/>
              <a:t>But: Data management is data science, too</a:t>
            </a:r>
          </a:p>
        </p:txBody>
      </p:sp>
    </p:spTree>
    <p:extLst>
      <p:ext uri="{BB962C8B-B14F-4D97-AF65-F5344CB8AC3E}">
        <p14:creationId xmlns:p14="http://schemas.microsoft.com/office/powerpoint/2010/main" val="11979333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B55FEDD-6FD9-7942-8E57-CDDA6D5C3512}" type="datetime1">
              <a:rPr lang="en-US" smtClean="0"/>
              <a:t>3/29/22</a:t>
            </a:fld>
            <a:endParaRPr lang="en-US"/>
          </a:p>
        </p:txBody>
      </p:sp>
      <p:sp>
        <p:nvSpPr>
          <p:cNvPr id="5" name="Footer Placeholder 4"/>
          <p:cNvSpPr>
            <a:spLocks noGrp="1"/>
          </p:cNvSpPr>
          <p:nvPr>
            <p:ph type="ftr" sz="quarter" idx="11"/>
          </p:nvPr>
        </p:nvSpPr>
        <p:spPr/>
        <p:txBody>
          <a:bodyPr/>
          <a:lstStyle/>
          <a:p>
            <a:pPr>
              <a:defRPr/>
            </a:pPr>
            <a:r>
              <a:rPr lang="en-US"/>
              <a:t>Bill Howe, UW</a:t>
            </a:r>
            <a:endParaRPr lang="en-US" dirty="0"/>
          </a:p>
        </p:txBody>
      </p:sp>
      <p:sp>
        <p:nvSpPr>
          <p:cNvPr id="6" name="Slide Number Placeholder 5"/>
          <p:cNvSpPr>
            <a:spLocks noGrp="1"/>
          </p:cNvSpPr>
          <p:nvPr>
            <p:ph type="sldNum" sz="quarter" idx="12"/>
          </p:nvPr>
        </p:nvSpPr>
        <p:spPr/>
        <p:txBody>
          <a:bodyPr/>
          <a:lstStyle/>
          <a:p>
            <a:fld id="{A12D6CCC-2396-634D-8A9D-DFA1A30244AA}" type="slidenum">
              <a:rPr lang="en-US"/>
              <a:pPr/>
              <a:t>9</a:t>
            </a:fld>
            <a:endParaRPr lang="en-US"/>
          </a:p>
        </p:txBody>
      </p:sp>
      <p:pic>
        <p:nvPicPr>
          <p:cNvPr id="7" name="Picture 6"/>
          <p:cNvPicPr>
            <a:picLocks noChangeAspect="1"/>
          </p:cNvPicPr>
          <p:nvPr/>
        </p:nvPicPr>
        <p:blipFill>
          <a:blip r:embed="rId2"/>
          <a:stretch>
            <a:fillRect/>
          </a:stretch>
        </p:blipFill>
        <p:spPr>
          <a:xfrm>
            <a:off x="457200" y="771360"/>
            <a:ext cx="3138905" cy="3138905"/>
          </a:xfrm>
          <a:prstGeom prst="rect">
            <a:avLst/>
          </a:prstGeom>
        </p:spPr>
      </p:pic>
      <p:sp>
        <p:nvSpPr>
          <p:cNvPr id="8" name="TextBox 7"/>
          <p:cNvSpPr txBox="1"/>
          <p:nvPr/>
        </p:nvSpPr>
        <p:spPr>
          <a:xfrm>
            <a:off x="1143000" y="3048000"/>
            <a:ext cx="6324601" cy="3046988"/>
          </a:xfrm>
          <a:prstGeom prst="rect">
            <a:avLst/>
          </a:prstGeom>
          <a:noFill/>
        </p:spPr>
        <p:txBody>
          <a:bodyPr wrap="square" rtlCol="0">
            <a:spAutoFit/>
          </a:bodyPr>
          <a:lstStyle/>
          <a:p>
            <a:r>
              <a:rPr lang="en-US" sz="2400" dirty="0"/>
              <a:t>Question: </a:t>
            </a:r>
          </a:p>
          <a:p>
            <a:r>
              <a:rPr lang="en-US" sz="2400" dirty="0"/>
              <a:t>How has the popularity of genres of music changed over time?</a:t>
            </a:r>
          </a:p>
          <a:p>
            <a:endParaRPr lang="en-US" sz="2400" dirty="0"/>
          </a:p>
          <a:p>
            <a:endParaRPr lang="en-US" sz="2400" dirty="0"/>
          </a:p>
          <a:p>
            <a:r>
              <a:rPr lang="en-US" sz="2400" dirty="0"/>
              <a:t>Data: </a:t>
            </a:r>
          </a:p>
          <a:p>
            <a:r>
              <a:rPr lang="en-US" sz="2400" dirty="0"/>
              <a:t>List of artists with user-supplied genre tags; playlists from users</a:t>
            </a:r>
          </a:p>
        </p:txBody>
      </p:sp>
    </p:spTree>
    <p:extLst>
      <p:ext uri="{BB962C8B-B14F-4D97-AF65-F5344CB8AC3E}">
        <p14:creationId xmlns:p14="http://schemas.microsoft.com/office/powerpoint/2010/main" val="2258003390"/>
      </p:ext>
    </p:extLst>
  </p:cSld>
  <p:clrMapOvr>
    <a:masterClrMapping/>
  </p:clrMapOvr>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31966</TotalTime>
  <Words>3319</Words>
  <Application>Microsoft Macintosh PowerPoint</Application>
  <PresentationFormat>On-screen Show (4:3)</PresentationFormat>
  <Paragraphs>486</Paragraphs>
  <Slides>54</Slides>
  <Notes>15</Notes>
  <HiddenSlides>4</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54</vt:i4>
      </vt:variant>
    </vt:vector>
  </HeadingPairs>
  <TitlesOfParts>
    <vt:vector size="61" baseType="lpstr">
      <vt:lpstr>Arial</vt:lpstr>
      <vt:lpstr>Calibri</vt:lpstr>
      <vt:lpstr>Frutiger 55 Roman</vt:lpstr>
      <vt:lpstr>Times</vt:lpstr>
      <vt:lpstr>Times New Roman</vt:lpstr>
      <vt:lpstr>1_Office Theme</vt:lpstr>
      <vt:lpstr>Worksheet</vt:lpstr>
      <vt:lpstr>Data Science III: Scaling, Applications, Responsibility</vt:lpstr>
      <vt:lpstr>PowerPoint Presentation</vt:lpstr>
      <vt:lpstr>Topics by Week</vt:lpstr>
      <vt:lpstr>Lab Assignments</vt:lpstr>
      <vt:lpstr>Course Project</vt:lpstr>
      <vt:lpstr>Course Project (2)</vt:lpstr>
      <vt:lpstr>a spanning basis of data science examples</vt:lpstr>
      <vt:lpstr>My view: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Perspectives on Data Science</vt:lpstr>
      <vt:lpstr>Three views I’d like to share</vt:lpstr>
      <vt:lpstr>Skills Perspective: Drew Conway’s Data Science Venn Diagram</vt:lpstr>
      <vt:lpstr>PowerPoint Presentation</vt:lpstr>
      <vt:lpstr>Task Perspective: A Typical Data Science Workflow</vt:lpstr>
      <vt:lpstr>Output perspective: Data Science is about Data Products</vt:lpstr>
      <vt:lpstr>The Data Scientific Method</vt:lpstr>
      <vt:lpstr>PowerPoint Presentation</vt:lpstr>
      <vt:lpstr>What about “Big Data”?</vt:lpstr>
      <vt:lpstr>Big Data vs. Statistics</vt:lpstr>
      <vt:lpstr>What about Big Data?</vt:lpstr>
      <vt:lpstr>PowerPoint Presentation</vt:lpstr>
      <vt:lpstr>Positive Correlations</vt:lpstr>
      <vt:lpstr>The “curse” of Big Data?</vt:lpstr>
      <vt:lpstr>Vincent Granville’s Example</vt:lpstr>
      <vt:lpstr>PowerPoint Presentation</vt:lpstr>
      <vt:lpstr>Aside: Cross-correlation of timeseries</vt:lpstr>
      <vt:lpstr>PowerPoint Presentation</vt:lpstr>
      <vt:lpstr>Is Big Data different?  Some ways it might be…</vt:lpstr>
      <vt:lpstr>PowerPoint Presentation</vt:lpstr>
      <vt:lpstr>PowerPoint Presentation</vt:lpstr>
      <vt:lpstr>PowerPoint Presentation</vt:lpstr>
      <vt:lpstr>Other concerns</vt:lpstr>
      <vt:lpstr>PowerPoint Presentation</vt:lpstr>
      <vt:lpstr>Publication Bias</vt:lpstr>
      <vt:lpstr>Publication Bias (2)</vt:lpstr>
      <vt:lpstr>PowerPoint Presentation</vt:lpstr>
      <vt:lpstr>What is the rate-limiting step in data understanding?</vt:lpstr>
      <vt:lpstr> What is the rate-limiting step in data understanding?</vt:lpstr>
      <vt:lpstr>PowerPoint Presentation</vt:lpstr>
    </vt:vector>
  </TitlesOfParts>
  <Company>University of Washington eScience Institute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Science in the Wild</dc:title>
  <dc:creator>Bill Howe</dc:creator>
  <cp:lastModifiedBy>Bill Howe</cp:lastModifiedBy>
  <cp:revision>98</cp:revision>
  <cp:lastPrinted>2017-03-28T16:02:34Z</cp:lastPrinted>
  <dcterms:created xsi:type="dcterms:W3CDTF">2017-03-25T21:44:07Z</dcterms:created>
  <dcterms:modified xsi:type="dcterms:W3CDTF">2022-04-13T01:34:18Z</dcterms:modified>
</cp:coreProperties>
</file>